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1" r:id="rId1"/>
  </p:sldMasterIdLst>
  <p:sldIdLst>
    <p:sldId id="256" r:id="rId2"/>
    <p:sldId id="258" r:id="rId3"/>
    <p:sldId id="279" r:id="rId4"/>
    <p:sldId id="277" r:id="rId5"/>
    <p:sldId id="268" r:id="rId6"/>
    <p:sldId id="278" r:id="rId7"/>
    <p:sldId id="260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0" r:id="rId21"/>
    <p:sldId id="281" r:id="rId22"/>
    <p:sldId id="282" r:id="rId23"/>
    <p:sldId id="259" r:id="rId24"/>
    <p:sldId id="26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4" d="100"/>
          <a:sy n="134" d="100"/>
        </p:scale>
        <p:origin x="-80" y="1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egel.de/karriere/" TargetMode="External"/><Relationship Id="rId4" Type="http://schemas.openxmlformats.org/officeDocument/2006/relationships/hyperlink" Target="http://www.spiegel.de/karriere/berufsleben/" TargetMode="External"/><Relationship Id="rId5" Type="http://schemas.openxmlformats.org/officeDocument/2006/relationships/hyperlink" Target="http://www.spiegel.de/karriere/berufsleben/punk-als-rektor-ich-bin-hier-nicht-der-clown-a-765802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piegel.de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Krise</a:t>
            </a:r>
            <a:r>
              <a:rPr lang="en-US" dirty="0" smtClean="0"/>
              <a:t> -  the crisis</a:t>
            </a:r>
          </a:p>
          <a:p>
            <a:r>
              <a:rPr lang="en-US" dirty="0" err="1" smtClean="0"/>
              <a:t>meistern</a:t>
            </a:r>
            <a:r>
              <a:rPr lang="en-US" dirty="0" smtClean="0"/>
              <a:t> – to master</a:t>
            </a:r>
          </a:p>
          <a:p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Krise</a:t>
            </a:r>
            <a:r>
              <a:rPr lang="en-US" dirty="0" smtClean="0"/>
              <a:t> </a:t>
            </a:r>
            <a:r>
              <a:rPr lang="en-US" dirty="0" err="1" smtClean="0"/>
              <a:t>meistern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Kampf</a:t>
            </a:r>
            <a:r>
              <a:rPr lang="en-US" dirty="0" smtClean="0"/>
              <a:t> – the fight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Wahlkampf</a:t>
            </a:r>
            <a:r>
              <a:rPr lang="en-US" dirty="0" smtClean="0"/>
              <a:t> – election </a:t>
            </a:r>
            <a:r>
              <a:rPr lang="en-US" dirty="0" err="1" smtClean="0"/>
              <a:t>campain</a:t>
            </a:r>
            <a:endParaRPr lang="en-US" dirty="0" smtClean="0"/>
          </a:p>
          <a:p>
            <a:r>
              <a:rPr lang="en-US" dirty="0" err="1" smtClean="0"/>
              <a:t>wählen</a:t>
            </a:r>
            <a:r>
              <a:rPr lang="en-US" dirty="0" smtClean="0"/>
              <a:t> – to choose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Leichtbauweise</a:t>
            </a:r>
            <a:endParaRPr lang="en-US" dirty="0" smtClean="0"/>
          </a:p>
          <a:p>
            <a:r>
              <a:rPr lang="en-US" dirty="0" err="1" smtClean="0"/>
              <a:t>leicht</a:t>
            </a:r>
            <a:r>
              <a:rPr lang="en-US" dirty="0" smtClean="0"/>
              <a:t> – easy, light</a:t>
            </a:r>
          </a:p>
          <a:p>
            <a:r>
              <a:rPr lang="en-US" dirty="0" err="1" smtClean="0"/>
              <a:t>bauen</a:t>
            </a:r>
            <a:r>
              <a:rPr lang="en-US" dirty="0" smtClean="0"/>
              <a:t> – to build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Weise – the way of, </a:t>
            </a:r>
            <a:r>
              <a:rPr lang="en-US" dirty="0" err="1" smtClean="0"/>
              <a:t>th</a:t>
            </a:r>
            <a:r>
              <a:rPr lang="en-US" dirty="0" smtClean="0"/>
              <a:t> manner </a:t>
            </a:r>
          </a:p>
          <a:p>
            <a:r>
              <a:rPr lang="en-US" dirty="0" err="1" smtClean="0"/>
              <a:t>Leichtbauweise</a:t>
            </a:r>
            <a:r>
              <a:rPr lang="en-US" dirty="0" smtClean="0"/>
              <a:t> – light-weight</a:t>
            </a:r>
            <a:r>
              <a:rPr lang="en-US" dirty="0"/>
              <a:t> </a:t>
            </a:r>
            <a:r>
              <a:rPr lang="en-US" dirty="0" smtClean="0"/>
              <a:t>build/construction</a:t>
            </a:r>
          </a:p>
          <a:p>
            <a:r>
              <a:rPr lang="en-US" dirty="0" smtClean="0"/>
              <a:t>sky-diving – </a:t>
            </a:r>
            <a:r>
              <a:rPr lang="en-US" dirty="0" err="1" smtClean="0"/>
              <a:t>Fallschirmspringen</a:t>
            </a:r>
            <a:endParaRPr lang="en-US" dirty="0" smtClean="0"/>
          </a:p>
          <a:p>
            <a:r>
              <a:rPr lang="en-US" dirty="0" err="1" smtClean="0"/>
              <a:t>ähnlich</a:t>
            </a:r>
            <a:r>
              <a:rPr lang="en-US" dirty="0" smtClean="0"/>
              <a:t> – similar</a:t>
            </a:r>
          </a:p>
          <a:p>
            <a:r>
              <a:rPr lang="en-US" dirty="0" err="1" smtClean="0"/>
              <a:t>genauso</a:t>
            </a:r>
            <a:r>
              <a:rPr lang="en-US" dirty="0" smtClean="0"/>
              <a:t> – just as</a:t>
            </a:r>
          </a:p>
          <a:p>
            <a:r>
              <a:rPr lang="en-US" dirty="0" smtClean="0"/>
              <a:t>fast </a:t>
            </a:r>
            <a:r>
              <a:rPr lang="en-US" dirty="0" err="1" smtClean="0"/>
              <a:t>genauso</a:t>
            </a:r>
            <a:r>
              <a:rPr lang="en-US" dirty="0" smtClean="0"/>
              <a:t> – in almost the same manner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Treffen</a:t>
            </a:r>
            <a:r>
              <a:rPr lang="en-US" dirty="0" smtClean="0"/>
              <a:t> – the gathering, meeting</a:t>
            </a:r>
          </a:p>
          <a:p>
            <a:r>
              <a:rPr lang="en-US" dirty="0" err="1" smtClean="0"/>
              <a:t>treffen</a:t>
            </a:r>
            <a:r>
              <a:rPr lang="en-US" dirty="0" smtClean="0"/>
              <a:t> – to meet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Olympischen</a:t>
            </a:r>
            <a:r>
              <a:rPr lang="en-US" dirty="0" smtClean="0"/>
              <a:t> </a:t>
            </a:r>
            <a:r>
              <a:rPr lang="en-US" dirty="0" err="1" smtClean="0"/>
              <a:t>Spiele</a:t>
            </a:r>
            <a:r>
              <a:rPr lang="en-US" dirty="0" smtClean="0"/>
              <a:t> –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14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olympische</a:t>
            </a:r>
            <a:r>
              <a:rPr lang="en-US" dirty="0" smtClean="0"/>
              <a:t> </a:t>
            </a:r>
            <a:r>
              <a:rPr lang="en-US" dirty="0" err="1" smtClean="0"/>
              <a:t>Manschaft</a:t>
            </a:r>
            <a:r>
              <a:rPr lang="en-US" dirty="0" smtClean="0"/>
              <a:t> – the </a:t>
            </a:r>
            <a:r>
              <a:rPr lang="en-US" dirty="0" err="1" smtClean="0"/>
              <a:t>olympic</a:t>
            </a:r>
            <a:r>
              <a:rPr lang="en-US" dirty="0" smtClean="0"/>
              <a:t> team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to celebrate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Feier</a:t>
            </a:r>
            <a:r>
              <a:rPr lang="en-US" dirty="0" smtClean="0"/>
              <a:t> – the celebration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Sportart</a:t>
            </a:r>
            <a:r>
              <a:rPr lang="en-US" dirty="0" smtClean="0"/>
              <a:t> – type of sport</a:t>
            </a:r>
            <a:endParaRPr lang="en-US" dirty="0"/>
          </a:p>
          <a:p>
            <a:r>
              <a:rPr lang="en-US" dirty="0" smtClean="0"/>
              <a:t>der </a:t>
            </a:r>
            <a:r>
              <a:rPr lang="en-US" dirty="0" err="1" smtClean="0"/>
              <a:t>Unterschied</a:t>
            </a:r>
            <a:r>
              <a:rPr lang="en-US" dirty="0" smtClean="0"/>
              <a:t> – the difference</a:t>
            </a:r>
          </a:p>
          <a:p>
            <a:r>
              <a:rPr lang="en-US" dirty="0" smtClean="0"/>
              <a:t>der Teenager, die Teenager</a:t>
            </a:r>
          </a:p>
          <a:p>
            <a:r>
              <a:rPr lang="en-US" dirty="0" err="1" smtClean="0"/>
              <a:t>Prozent</a:t>
            </a:r>
            <a:r>
              <a:rPr lang="en-US" dirty="0" smtClean="0"/>
              <a:t> – percent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Ägypten</a:t>
            </a:r>
            <a:endParaRPr lang="en-US" dirty="0" smtClean="0"/>
          </a:p>
          <a:p>
            <a:r>
              <a:rPr lang="en-US" dirty="0" err="1" smtClean="0"/>
              <a:t>Brazilien</a:t>
            </a:r>
            <a:endParaRPr lang="en-US" dirty="0" smtClean="0"/>
          </a:p>
          <a:p>
            <a:r>
              <a:rPr lang="en-US" dirty="0" err="1" smtClean="0"/>
              <a:t>Indien</a:t>
            </a:r>
            <a:endParaRPr lang="en-US" dirty="0" smtClean="0"/>
          </a:p>
          <a:p>
            <a:r>
              <a:rPr lang="en-US" dirty="0" smtClean="0"/>
              <a:t>Japan</a:t>
            </a:r>
          </a:p>
          <a:p>
            <a:r>
              <a:rPr lang="en-US" dirty="0" err="1" smtClean="0"/>
              <a:t>Argentinien</a:t>
            </a:r>
            <a:endParaRPr lang="en-US" dirty="0" smtClean="0"/>
          </a:p>
          <a:p>
            <a:r>
              <a:rPr lang="en-US" dirty="0" smtClean="0"/>
              <a:t>Peru</a:t>
            </a:r>
          </a:p>
          <a:p>
            <a:r>
              <a:rPr lang="en-US" dirty="0" smtClean="0"/>
              <a:t>Venezuela</a:t>
            </a:r>
          </a:p>
          <a:p>
            <a:r>
              <a:rPr lang="en-US" dirty="0" err="1" smtClean="0"/>
              <a:t>Finnland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37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Berliner </a:t>
            </a:r>
            <a:r>
              <a:rPr lang="en-US" dirty="0" err="1" smtClean="0"/>
              <a:t>Mauer</a:t>
            </a:r>
            <a:r>
              <a:rPr lang="en-US" dirty="0" smtClean="0"/>
              <a:t> – Berlin wall</a:t>
            </a:r>
          </a:p>
          <a:p>
            <a:r>
              <a:rPr lang="en-US" dirty="0" err="1" smtClean="0"/>
              <a:t>wählen</a:t>
            </a:r>
            <a:r>
              <a:rPr lang="en-US" dirty="0" smtClean="0"/>
              <a:t> – to vote, elect</a:t>
            </a:r>
          </a:p>
          <a:p>
            <a:r>
              <a:rPr lang="en-US" dirty="0" err="1" smtClean="0"/>
              <a:t>singen</a:t>
            </a:r>
            <a:r>
              <a:rPr lang="en-US" dirty="0" smtClean="0"/>
              <a:t> , sang,  </a:t>
            </a:r>
            <a:r>
              <a:rPr lang="en-US" dirty="0" err="1" smtClean="0"/>
              <a:t>gesungen</a:t>
            </a:r>
            <a:r>
              <a:rPr lang="en-US" dirty="0" smtClean="0"/>
              <a:t>– to sing</a:t>
            </a:r>
          </a:p>
          <a:p>
            <a:r>
              <a:rPr lang="en-US" dirty="0" smtClean="0"/>
              <a:t>der Hut – the hat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Koma</a:t>
            </a:r>
            <a:r>
              <a:rPr lang="en-US" dirty="0" smtClean="0"/>
              <a:t> – the coma</a:t>
            </a:r>
          </a:p>
          <a:p>
            <a:r>
              <a:rPr lang="en-US" dirty="0" err="1" smtClean="0"/>
              <a:t>sterben</a:t>
            </a:r>
            <a:r>
              <a:rPr lang="en-US" dirty="0" smtClean="0"/>
              <a:t> – to die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Peruaner</a:t>
            </a:r>
            <a:r>
              <a:rPr lang="en-US" dirty="0" smtClean="0"/>
              <a:t> – the person living in Peru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Spanier</a:t>
            </a:r>
            <a:r>
              <a:rPr lang="en-US" dirty="0" smtClean="0"/>
              <a:t> – the </a:t>
            </a:r>
            <a:r>
              <a:rPr lang="en-US" dirty="0" err="1" smtClean="0"/>
              <a:t>spanish</a:t>
            </a:r>
            <a:r>
              <a:rPr lang="en-US" dirty="0" smtClean="0"/>
              <a:t> people</a:t>
            </a:r>
          </a:p>
          <a:p>
            <a:r>
              <a:rPr lang="en-US" dirty="0" err="1" smtClean="0"/>
              <a:t>rassistisch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/>
              <a:t> </a:t>
            </a:r>
            <a:r>
              <a:rPr lang="en-US" dirty="0" smtClean="0"/>
              <a:t>– to be racist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Nachrichten</a:t>
            </a:r>
            <a:r>
              <a:rPr lang="en-US" dirty="0" smtClean="0"/>
              <a:t> – the news (plural)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the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to celebrate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Aktivitäten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das Make-up</a:t>
            </a:r>
          </a:p>
          <a:p>
            <a:r>
              <a:rPr lang="en-US" dirty="0" smtClean="0"/>
              <a:t>die Phrase – buzzword, phrase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94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Süd-Amerika</a:t>
            </a:r>
            <a:endParaRPr lang="en-US" dirty="0" smtClean="0"/>
          </a:p>
          <a:p>
            <a:r>
              <a:rPr lang="en-US" dirty="0" smtClean="0"/>
              <a:t>arm – poor</a:t>
            </a:r>
          </a:p>
          <a:p>
            <a:r>
              <a:rPr lang="en-US" dirty="0" err="1" smtClean="0"/>
              <a:t>öffentlich</a:t>
            </a:r>
            <a:r>
              <a:rPr lang="en-US" dirty="0" smtClean="0"/>
              <a:t> – public</a:t>
            </a:r>
          </a:p>
          <a:p>
            <a:r>
              <a:rPr lang="en-US" dirty="0" err="1" smtClean="0"/>
              <a:t>protestieren</a:t>
            </a:r>
            <a:r>
              <a:rPr lang="en-US" dirty="0" smtClean="0"/>
              <a:t> – to protest</a:t>
            </a:r>
          </a:p>
          <a:p>
            <a:r>
              <a:rPr lang="en-US" dirty="0" err="1" smtClean="0"/>
              <a:t>brazilianische</a:t>
            </a:r>
            <a:r>
              <a:rPr lang="en-US" dirty="0" smtClean="0"/>
              <a:t> teenager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Schicht</a:t>
            </a:r>
            <a:r>
              <a:rPr lang="en-US" dirty="0" smtClean="0"/>
              <a:t> – the shift</a:t>
            </a:r>
          </a:p>
          <a:p>
            <a:r>
              <a:rPr lang="en-US" dirty="0" err="1" smtClean="0"/>
              <a:t>mutig</a:t>
            </a:r>
            <a:r>
              <a:rPr lang="en-US" dirty="0" smtClean="0"/>
              <a:t>  - bold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offizielle</a:t>
            </a:r>
            <a:r>
              <a:rPr lang="en-US" dirty="0" smtClean="0"/>
              <a:t> – official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Tieger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Manschaft</a:t>
            </a:r>
            <a:r>
              <a:rPr lang="en-US" dirty="0" smtClean="0"/>
              <a:t> – the team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Aktivität</a:t>
            </a:r>
            <a:endParaRPr lang="en-US" dirty="0" smtClean="0"/>
          </a:p>
          <a:p>
            <a:r>
              <a:rPr lang="en-US" dirty="0" err="1" smtClean="0"/>
              <a:t>treten</a:t>
            </a:r>
            <a:r>
              <a:rPr lang="en-US" dirty="0" smtClean="0"/>
              <a:t> auf – to step on</a:t>
            </a:r>
          </a:p>
          <a:p>
            <a:r>
              <a:rPr lang="en-US" dirty="0" err="1" smtClean="0"/>
              <a:t>zusammen</a:t>
            </a:r>
            <a:r>
              <a:rPr lang="en-US" dirty="0" smtClean="0"/>
              <a:t> – together</a:t>
            </a:r>
          </a:p>
          <a:p>
            <a:r>
              <a:rPr lang="en-US" dirty="0" err="1" smtClean="0"/>
              <a:t>treu</a:t>
            </a:r>
            <a:r>
              <a:rPr lang="en-US" dirty="0" smtClean="0"/>
              <a:t> - loyal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098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das Gymnasium – </a:t>
            </a:r>
            <a:r>
              <a:rPr lang="en-US" dirty="0" err="1" smtClean="0"/>
              <a:t>Highschool</a:t>
            </a:r>
            <a:r>
              <a:rPr lang="en-US" dirty="0" smtClean="0"/>
              <a:t> (5 to 12/13 grade)</a:t>
            </a:r>
          </a:p>
          <a:p>
            <a:r>
              <a:rPr lang="en-US" dirty="0" err="1" smtClean="0"/>
              <a:t>weniger</a:t>
            </a:r>
            <a:r>
              <a:rPr lang="en-US" dirty="0" smtClean="0"/>
              <a:t> – less</a:t>
            </a:r>
          </a:p>
          <a:p>
            <a:r>
              <a:rPr lang="en-US" dirty="0" smtClean="0"/>
              <a:t>between -  </a:t>
            </a:r>
            <a:r>
              <a:rPr lang="en-US" dirty="0" err="1" smtClean="0"/>
              <a:t>zwischen</a:t>
            </a:r>
            <a:endParaRPr lang="en-US" dirty="0" smtClean="0"/>
          </a:p>
          <a:p>
            <a:r>
              <a:rPr lang="en-US" dirty="0" smtClean="0"/>
              <a:t>das Alter – the age </a:t>
            </a:r>
          </a:p>
          <a:p>
            <a:r>
              <a:rPr lang="en-US" dirty="0" smtClean="0"/>
              <a:t>age 13 – </a:t>
            </a:r>
            <a:r>
              <a:rPr lang="en-US" dirty="0" err="1" smtClean="0"/>
              <a:t>im</a:t>
            </a:r>
            <a:r>
              <a:rPr lang="en-US" dirty="0" smtClean="0"/>
              <a:t> Alter von 13 </a:t>
            </a:r>
            <a:r>
              <a:rPr lang="en-US" dirty="0" err="1" smtClean="0"/>
              <a:t>Jahren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arme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armen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Sprache</a:t>
            </a:r>
            <a:r>
              <a:rPr lang="en-US" dirty="0" smtClean="0"/>
              <a:t> – the language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Gymnastik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einen</a:t>
            </a:r>
            <a:r>
              <a:rPr lang="en-US" dirty="0" smtClean="0"/>
              <a:t> Test </a:t>
            </a:r>
            <a:r>
              <a:rPr lang="en-US" dirty="0" err="1" smtClean="0"/>
              <a:t>bestehen</a:t>
            </a:r>
            <a:r>
              <a:rPr lang="en-US" dirty="0" smtClean="0"/>
              <a:t> – to pass a test</a:t>
            </a:r>
          </a:p>
          <a:p>
            <a:r>
              <a:rPr lang="en-US" dirty="0" smtClean="0"/>
              <a:t>das Geld – money, currency </a:t>
            </a:r>
          </a:p>
          <a:p>
            <a:r>
              <a:rPr lang="en-US" dirty="0" smtClean="0"/>
              <a:t>die Uniform</a:t>
            </a:r>
          </a:p>
          <a:p>
            <a:r>
              <a:rPr lang="en-US" dirty="0"/>
              <a:t>d</a:t>
            </a:r>
            <a:r>
              <a:rPr lang="en-US" dirty="0" smtClean="0"/>
              <a:t>ie </a:t>
            </a:r>
            <a:r>
              <a:rPr lang="en-US" dirty="0" err="1" smtClean="0"/>
              <a:t>Schuluniform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Vorname</a:t>
            </a:r>
            <a:r>
              <a:rPr lang="en-US" dirty="0" smtClean="0"/>
              <a:t> – first name</a:t>
            </a:r>
          </a:p>
          <a:p>
            <a:r>
              <a:rPr lang="en-US" dirty="0" smtClean="0"/>
              <a:t>5,2 5 </a:t>
            </a:r>
            <a:r>
              <a:rPr lang="en-US" dirty="0" err="1" smtClean="0"/>
              <a:t>Komma</a:t>
            </a:r>
            <a:r>
              <a:rPr lang="en-US" dirty="0" smtClean="0"/>
              <a:t> </a:t>
            </a:r>
            <a:r>
              <a:rPr lang="en-US" dirty="0" err="1" smtClean="0"/>
              <a:t>zwei</a:t>
            </a:r>
            <a:r>
              <a:rPr lang="en-US" dirty="0" smtClean="0"/>
              <a:t> </a:t>
            </a:r>
            <a:r>
              <a:rPr lang="en-US" dirty="0" err="1" smtClean="0"/>
              <a:t>Millionen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37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Innenstadt</a:t>
            </a:r>
            <a:r>
              <a:rPr lang="en-US" dirty="0" smtClean="0"/>
              <a:t> – inner city</a:t>
            </a:r>
          </a:p>
          <a:p>
            <a:r>
              <a:rPr lang="en-US" dirty="0" err="1"/>
              <a:t>W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, was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wollen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Löwe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Ameise</a:t>
            </a:r>
            <a:r>
              <a:rPr lang="en-US" dirty="0" smtClean="0"/>
              <a:t> – ant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Verbrechen</a:t>
            </a:r>
            <a:r>
              <a:rPr lang="en-US" dirty="0" smtClean="0"/>
              <a:t> – the crime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treu</a:t>
            </a:r>
            <a:r>
              <a:rPr lang="en-US" dirty="0" smtClean="0"/>
              <a:t> </a:t>
            </a:r>
            <a:r>
              <a:rPr lang="en-US" dirty="0" err="1" smtClean="0"/>
              <a:t>bleiben</a:t>
            </a:r>
            <a:r>
              <a:rPr lang="en-US" dirty="0" smtClean="0"/>
              <a:t> – to stay true to oneself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Teens </a:t>
            </a:r>
            <a:r>
              <a:rPr lang="en-US" dirty="0" err="1" smtClean="0"/>
              <a:t>fangen</a:t>
            </a:r>
            <a:r>
              <a:rPr lang="en-US" dirty="0" smtClean="0"/>
              <a:t> mit 14 </a:t>
            </a:r>
            <a:r>
              <a:rPr lang="en-US" dirty="0" err="1" smtClean="0"/>
              <a:t>Jahren</a:t>
            </a:r>
            <a:r>
              <a:rPr lang="en-US" dirty="0" smtClean="0"/>
              <a:t> an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arbeiten</a:t>
            </a:r>
            <a:endParaRPr lang="en-US" dirty="0" smtClean="0"/>
          </a:p>
          <a:p>
            <a:r>
              <a:rPr lang="en-US" dirty="0" err="1" smtClean="0"/>
              <a:t>anfangen</a:t>
            </a:r>
            <a:r>
              <a:rPr lang="en-US" dirty="0" smtClean="0"/>
              <a:t> – to begin</a:t>
            </a:r>
          </a:p>
          <a:p>
            <a:r>
              <a:rPr lang="en-US" dirty="0" err="1" smtClean="0"/>
              <a:t>Prozent</a:t>
            </a:r>
            <a:endParaRPr lang="en-US" dirty="0" smtClean="0"/>
          </a:p>
          <a:p>
            <a:r>
              <a:rPr lang="en-US" dirty="0" err="1" smtClean="0"/>
              <a:t>gebackenes</a:t>
            </a:r>
            <a:r>
              <a:rPr lang="en-US" dirty="0" smtClean="0"/>
              <a:t> und </a:t>
            </a:r>
            <a:r>
              <a:rPr lang="en-US" dirty="0" err="1" smtClean="0"/>
              <a:t>gebratenes</a:t>
            </a:r>
            <a:r>
              <a:rPr lang="en-US" dirty="0" smtClean="0"/>
              <a:t> </a:t>
            </a:r>
            <a:r>
              <a:rPr lang="en-US" dirty="0" err="1" smtClean="0"/>
              <a:t>Hähnchen</a:t>
            </a:r>
            <a:endParaRPr lang="en-US" dirty="0" smtClean="0"/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Tiger.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278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das Geld – money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Rennen</a:t>
            </a:r>
            <a:r>
              <a:rPr lang="en-US" dirty="0" smtClean="0"/>
              <a:t> – the race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Eisenbahn</a:t>
            </a:r>
            <a:r>
              <a:rPr lang="en-US" dirty="0" smtClean="0"/>
              <a:t> – train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Pferderennen</a:t>
            </a:r>
            <a:r>
              <a:rPr lang="en-US" dirty="0" smtClean="0"/>
              <a:t> – horse race</a:t>
            </a:r>
          </a:p>
          <a:p>
            <a:r>
              <a:rPr lang="en-US" dirty="0" err="1" smtClean="0"/>
              <a:t>Unhabhängigkeitstag</a:t>
            </a:r>
            <a:r>
              <a:rPr lang="en-US" dirty="0" smtClean="0"/>
              <a:t> – independence day</a:t>
            </a:r>
          </a:p>
          <a:p>
            <a:r>
              <a:rPr lang="en-US" dirty="0" err="1" smtClean="0"/>
              <a:t>heilig</a:t>
            </a:r>
            <a:r>
              <a:rPr lang="en-US" dirty="0" smtClean="0"/>
              <a:t> – holy</a:t>
            </a:r>
          </a:p>
          <a:p>
            <a:r>
              <a:rPr lang="en-US" dirty="0" smtClean="0"/>
              <a:t>wife – die Frau</a:t>
            </a:r>
          </a:p>
          <a:p>
            <a:r>
              <a:rPr lang="en-US" dirty="0" err="1" smtClean="0"/>
              <a:t>tragen</a:t>
            </a:r>
            <a:r>
              <a:rPr lang="en-US" dirty="0" smtClean="0"/>
              <a:t> – to carry/to wear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Wettbewerb</a:t>
            </a:r>
            <a:r>
              <a:rPr lang="en-US" dirty="0" smtClean="0"/>
              <a:t> – the contest</a:t>
            </a:r>
          </a:p>
          <a:p>
            <a:r>
              <a:rPr lang="en-US" dirty="0" err="1" smtClean="0"/>
              <a:t>herausziehen</a:t>
            </a:r>
            <a:r>
              <a:rPr lang="en-US" dirty="0" smtClean="0"/>
              <a:t> – to pull out (</a:t>
            </a:r>
            <a:r>
              <a:rPr lang="en-US" dirty="0" err="1" smtClean="0"/>
              <a:t>sep</a:t>
            </a:r>
            <a:r>
              <a:rPr lang="en-US" dirty="0" smtClean="0"/>
              <a:t> prefix)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Stierkampf</a:t>
            </a:r>
            <a:r>
              <a:rPr lang="en-US" dirty="0" smtClean="0"/>
              <a:t> – bull fight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Karnival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Prüfung</a:t>
            </a:r>
            <a:r>
              <a:rPr lang="en-US" dirty="0" smtClean="0"/>
              <a:t> – exam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Abschlussprüfung</a:t>
            </a:r>
            <a:r>
              <a:rPr lang="en-US" dirty="0" smtClean="0"/>
              <a:t> – exit exam</a:t>
            </a:r>
          </a:p>
          <a:p>
            <a:r>
              <a:rPr lang="en-US" dirty="0" err="1" smtClean="0"/>
              <a:t>abschliessen</a:t>
            </a:r>
            <a:r>
              <a:rPr lang="en-US" dirty="0" smtClean="0"/>
              <a:t> – to lock, to finish, to end</a:t>
            </a:r>
          </a:p>
          <a:p>
            <a:r>
              <a:rPr lang="en-US" dirty="0" err="1" smtClean="0"/>
              <a:t>fleissig</a:t>
            </a:r>
            <a:r>
              <a:rPr lang="en-US" dirty="0" smtClean="0"/>
              <a:t> – hard-working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Kaufhof</a:t>
            </a:r>
            <a:r>
              <a:rPr lang="en-US" dirty="0" smtClean="0"/>
              <a:t> – “Macy’s”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wohnen</a:t>
            </a:r>
            <a:r>
              <a:rPr lang="en-US" dirty="0" smtClean="0"/>
              <a:t> in der </a:t>
            </a:r>
            <a:r>
              <a:rPr lang="en-US" dirty="0" err="1" smtClean="0"/>
              <a:t>derselben</a:t>
            </a:r>
            <a:r>
              <a:rPr lang="en-US" dirty="0" smtClean="0"/>
              <a:t> </a:t>
            </a:r>
            <a:r>
              <a:rPr lang="en-US" dirty="0" err="1" smtClean="0"/>
              <a:t>Nachbarschaft</a:t>
            </a:r>
            <a:r>
              <a:rPr lang="en-US" dirty="0" smtClean="0"/>
              <a:t> – </a:t>
            </a:r>
            <a:r>
              <a:rPr lang="en-US" dirty="0" err="1" smtClean="0"/>
              <a:t>derselben</a:t>
            </a:r>
            <a:r>
              <a:rPr lang="en-US" dirty="0" smtClean="0"/>
              <a:t> – </a:t>
            </a:r>
            <a:r>
              <a:rPr lang="en-US" u="sng" dirty="0" smtClean="0"/>
              <a:t>the same </a:t>
            </a:r>
            <a:r>
              <a:rPr lang="en-US" dirty="0" smtClean="0"/>
              <a:t>neighborhood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Krankenpfleger</a:t>
            </a:r>
            <a:r>
              <a:rPr lang="en-US" dirty="0" smtClean="0"/>
              <a:t> – nurse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Abteilungsleiter</a:t>
            </a:r>
            <a:r>
              <a:rPr lang="en-US" dirty="0" smtClean="0"/>
              <a:t> – department manger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503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Bundeswehr</a:t>
            </a:r>
            <a:r>
              <a:rPr lang="en-US" dirty="0" smtClean="0"/>
              <a:t> – army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Zivildienst</a:t>
            </a:r>
            <a:r>
              <a:rPr lang="en-US" dirty="0" smtClean="0"/>
              <a:t> – community service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Krankenschwester</a:t>
            </a:r>
            <a:r>
              <a:rPr lang="en-US" dirty="0" smtClean="0"/>
              <a:t> – nurse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Nachbarschaft</a:t>
            </a:r>
            <a:r>
              <a:rPr lang="en-US" dirty="0" smtClean="0"/>
              <a:t> – neighborhood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Abteilung</a:t>
            </a:r>
            <a:r>
              <a:rPr lang="en-US" dirty="0" smtClean="0"/>
              <a:t> - department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Kaufhaus</a:t>
            </a:r>
            <a:r>
              <a:rPr lang="en-US" dirty="0" smtClean="0"/>
              <a:t> – department store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Kaufhof</a:t>
            </a:r>
            <a:r>
              <a:rPr lang="en-US" dirty="0" smtClean="0"/>
              <a:t> - a department store chain in Germany 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büffelt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das </a:t>
            </a:r>
            <a:r>
              <a:rPr lang="en-US" dirty="0" err="1" smtClean="0"/>
              <a:t>Abitur</a:t>
            </a:r>
            <a:endParaRPr lang="en-US" dirty="0" smtClean="0"/>
          </a:p>
          <a:p>
            <a:r>
              <a:rPr lang="en-US" dirty="0" smtClean="0"/>
              <a:t>he studies a lot for the German High School exit exam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verkleiden</a:t>
            </a:r>
            <a:r>
              <a:rPr lang="en-US" dirty="0" smtClean="0"/>
              <a:t> – to dress up in a costume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Kleidung</a:t>
            </a:r>
            <a:r>
              <a:rPr lang="en-US" dirty="0" smtClean="0"/>
              <a:t> – the clothes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verkleide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smtClean="0"/>
              <a:t> (as) </a:t>
            </a:r>
            <a:r>
              <a:rPr lang="en-US" dirty="0" err="1" smtClean="0"/>
              <a:t>ein</a:t>
            </a:r>
            <a:r>
              <a:rPr lang="en-US" dirty="0" smtClean="0"/>
              <a:t> Clown.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35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Zeitverschwendung</a:t>
            </a:r>
            <a:r>
              <a:rPr lang="en-US" dirty="0" smtClean="0"/>
              <a:t> – </a:t>
            </a:r>
            <a:r>
              <a:rPr lang="en-US" dirty="0" err="1" smtClean="0"/>
              <a:t>wast</a:t>
            </a:r>
            <a:r>
              <a:rPr lang="en-US" dirty="0" smtClean="0"/>
              <a:t> of time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Verschwendung</a:t>
            </a:r>
            <a:r>
              <a:rPr lang="en-US" dirty="0" smtClean="0"/>
              <a:t> – the waste </a:t>
            </a:r>
          </a:p>
          <a:p>
            <a:r>
              <a:rPr lang="en-US" dirty="0" err="1" smtClean="0"/>
              <a:t>enttäuscht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to be disappointed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Subway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Mittag</a:t>
            </a:r>
            <a:r>
              <a:rPr lang="en-US" dirty="0" smtClean="0"/>
              <a:t> </a:t>
            </a:r>
            <a:r>
              <a:rPr lang="en-US" dirty="0" err="1" smtClean="0"/>
              <a:t>gegessen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Zettel</a:t>
            </a:r>
            <a:r>
              <a:rPr lang="en-US" dirty="0" smtClean="0"/>
              <a:t> – handout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Fakten</a:t>
            </a:r>
            <a:r>
              <a:rPr lang="en-US" dirty="0" smtClean="0"/>
              <a:t> – facts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Klassenfahrt</a:t>
            </a:r>
            <a:r>
              <a:rPr lang="en-US" dirty="0" smtClean="0"/>
              <a:t> – fieldtrip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Ehrenverbindung</a:t>
            </a:r>
            <a:r>
              <a:rPr lang="en-US" dirty="0" smtClean="0"/>
              <a:t> – honors society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deutsch</a:t>
            </a:r>
            <a:r>
              <a:rPr lang="en-US" dirty="0" smtClean="0"/>
              <a:t> </a:t>
            </a:r>
            <a:r>
              <a:rPr lang="en-US" dirty="0" err="1" smtClean="0"/>
              <a:t>Ehrenverbingung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nationale</a:t>
            </a:r>
            <a:r>
              <a:rPr lang="en-US" dirty="0" smtClean="0"/>
              <a:t> </a:t>
            </a:r>
            <a:r>
              <a:rPr lang="en-US" dirty="0" err="1" smtClean="0"/>
              <a:t>Ehrenverbindung</a:t>
            </a:r>
            <a:endParaRPr lang="en-US" dirty="0" smtClean="0"/>
          </a:p>
          <a:p>
            <a:r>
              <a:rPr lang="en-US" dirty="0" smtClean="0"/>
              <a:t>die Wahl  - choice </a:t>
            </a:r>
          </a:p>
          <a:p>
            <a:r>
              <a:rPr lang="en-US" dirty="0" smtClean="0"/>
              <a:t>der Baum die </a:t>
            </a:r>
            <a:r>
              <a:rPr lang="en-US" dirty="0" err="1" smtClean="0"/>
              <a:t>Bäume</a:t>
            </a:r>
            <a:r>
              <a:rPr lang="en-US" dirty="0" smtClean="0"/>
              <a:t> – the tree</a:t>
            </a:r>
          </a:p>
          <a:p>
            <a:r>
              <a:rPr lang="en-US" dirty="0" err="1" smtClean="0"/>
              <a:t>pflanzen</a:t>
            </a:r>
            <a:r>
              <a:rPr lang="en-US" dirty="0" smtClean="0"/>
              <a:t> – to plant 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kleinen</a:t>
            </a:r>
            <a:r>
              <a:rPr lang="en-US" dirty="0" smtClean="0"/>
              <a:t> </a:t>
            </a:r>
            <a:r>
              <a:rPr lang="en-US" dirty="0" err="1" smtClean="0"/>
              <a:t>behinderten</a:t>
            </a:r>
            <a:r>
              <a:rPr lang="en-US" dirty="0" smtClean="0"/>
              <a:t> </a:t>
            </a:r>
            <a:r>
              <a:rPr lang="en-US" dirty="0" err="1" smtClean="0"/>
              <a:t>Kindern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Offizierin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Büroarbeit</a:t>
            </a:r>
            <a:r>
              <a:rPr lang="en-US" dirty="0" smtClean="0"/>
              <a:t> – the work in the office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Büro</a:t>
            </a:r>
            <a:r>
              <a:rPr lang="en-US" dirty="0" smtClean="0"/>
              <a:t> – the office</a:t>
            </a:r>
          </a:p>
          <a:p>
            <a:r>
              <a:rPr lang="en-US" dirty="0" smtClean="0"/>
              <a:t>JROTC – junior reserve officer training course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92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teilnehmen</a:t>
            </a:r>
            <a:r>
              <a:rPr lang="en-US" dirty="0" smtClean="0"/>
              <a:t> an (</a:t>
            </a:r>
            <a:r>
              <a:rPr lang="en-US" dirty="0" err="1" smtClean="0"/>
              <a:t>sep</a:t>
            </a:r>
            <a:r>
              <a:rPr lang="en-US" dirty="0" smtClean="0"/>
              <a:t> prefix)– to participate in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Spendenaktion</a:t>
            </a:r>
            <a:r>
              <a:rPr lang="en-US" dirty="0" smtClean="0"/>
              <a:t> – fundraiser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helfe</a:t>
            </a:r>
            <a:r>
              <a:rPr lang="en-US" dirty="0" smtClean="0"/>
              <a:t> </a:t>
            </a:r>
            <a:r>
              <a:rPr lang="en-US" dirty="0" err="1" smtClean="0"/>
              <a:t>Leuten</a:t>
            </a:r>
            <a:r>
              <a:rPr lang="en-US" dirty="0" smtClean="0"/>
              <a:t> und </a:t>
            </a:r>
            <a:r>
              <a:rPr lang="en-US" dirty="0" err="1" smtClean="0"/>
              <a:t>Organisationen</a:t>
            </a:r>
            <a:r>
              <a:rPr lang="en-US" dirty="0" smtClean="0"/>
              <a:t> </a:t>
            </a:r>
            <a:r>
              <a:rPr lang="en-US" dirty="0" err="1" smtClean="0"/>
              <a:t>Anträge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möglichen</a:t>
            </a:r>
            <a:r>
              <a:rPr lang="en-US" dirty="0" smtClean="0"/>
              <a:t> </a:t>
            </a:r>
            <a:r>
              <a:rPr lang="en-US" dirty="0" err="1" smtClean="0"/>
              <a:t>Arten</a:t>
            </a:r>
            <a:r>
              <a:rPr lang="en-US" dirty="0" smtClean="0"/>
              <a:t> von </a:t>
            </a:r>
            <a:r>
              <a:rPr lang="en-US" dirty="0" err="1" smtClean="0"/>
              <a:t>Stipendien</a:t>
            </a:r>
            <a:r>
              <a:rPr lang="en-US" dirty="0" smtClean="0"/>
              <a:t> </a:t>
            </a:r>
            <a:r>
              <a:rPr lang="en-US" dirty="0" err="1" smtClean="0"/>
              <a:t>auszufüllen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Antrag</a:t>
            </a:r>
            <a:r>
              <a:rPr lang="en-US" dirty="0" smtClean="0"/>
              <a:t> – the application</a:t>
            </a:r>
          </a:p>
          <a:p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möglichen</a:t>
            </a:r>
            <a:r>
              <a:rPr lang="en-US" dirty="0" smtClean="0"/>
              <a:t> </a:t>
            </a:r>
            <a:r>
              <a:rPr lang="en-US" dirty="0" err="1" smtClean="0"/>
              <a:t>Arten</a:t>
            </a:r>
            <a:r>
              <a:rPr lang="en-US" dirty="0" smtClean="0"/>
              <a:t> – all different kinds</a:t>
            </a:r>
          </a:p>
          <a:p>
            <a:r>
              <a:rPr lang="en-US" dirty="0" smtClean="0"/>
              <a:t>das Stipendium – scholarship, stipend, award, grant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Suppenküche</a:t>
            </a:r>
            <a:r>
              <a:rPr lang="en-US" dirty="0" smtClean="0"/>
              <a:t> – soup kitchen</a:t>
            </a:r>
          </a:p>
          <a:p>
            <a:endParaRPr lang="en-US" dirty="0"/>
          </a:p>
          <a:p>
            <a:r>
              <a:rPr lang="en-US" dirty="0" err="1" smtClean="0"/>
              <a:t>helfen</a:t>
            </a:r>
            <a:r>
              <a:rPr lang="en-US" dirty="0" smtClean="0"/>
              <a:t> – help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Hilfe</a:t>
            </a:r>
            <a:r>
              <a:rPr lang="en-US" dirty="0" smtClean="0"/>
              <a:t> – the help</a:t>
            </a:r>
          </a:p>
          <a:p>
            <a:endParaRPr lang="en-US" dirty="0"/>
          </a:p>
          <a:p>
            <a:r>
              <a:rPr lang="en-US" dirty="0" smtClean="0"/>
              <a:t>die </a:t>
            </a:r>
            <a:r>
              <a:rPr lang="en-US" dirty="0" err="1" smtClean="0"/>
              <a:t>Stunde</a:t>
            </a:r>
            <a:r>
              <a:rPr lang="en-US" dirty="0" smtClean="0"/>
              <a:t> – the hour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muss 200 </a:t>
            </a:r>
            <a:r>
              <a:rPr lang="en-US" dirty="0" err="1" smtClean="0"/>
              <a:t>Stunden</a:t>
            </a:r>
            <a:r>
              <a:rPr lang="en-US" dirty="0" smtClean="0"/>
              <a:t> </a:t>
            </a:r>
            <a:r>
              <a:rPr lang="en-US" dirty="0" err="1" smtClean="0"/>
              <a:t>arbeiten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guten</a:t>
            </a:r>
            <a:r>
              <a:rPr lang="en-US" dirty="0" smtClean="0"/>
              <a:t> </a:t>
            </a:r>
            <a:r>
              <a:rPr lang="en-US" dirty="0" err="1" smtClean="0"/>
              <a:t>Zweck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61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Donnerstag</a:t>
            </a:r>
            <a:r>
              <a:rPr lang="en-US" sz="2400" dirty="0" smtClean="0"/>
              <a:t>, </a:t>
            </a:r>
            <a:r>
              <a:rPr lang="en-US" sz="2400" dirty="0" smtClean="0"/>
              <a:t>der </a:t>
            </a:r>
            <a:r>
              <a:rPr lang="en-US" sz="2400" dirty="0" smtClean="0"/>
              <a:t>29. </a:t>
            </a:r>
            <a:r>
              <a:rPr lang="en-US" sz="2400" dirty="0" smtClean="0"/>
              <a:t>November 2012</a:t>
            </a:r>
            <a:br>
              <a:rPr lang="en-US" sz="2400" dirty="0" smtClean="0"/>
            </a:br>
            <a:r>
              <a:rPr lang="en-US" sz="1800" dirty="0" smtClean="0"/>
              <a:t>Deutsch AP (E – </a:t>
            </a:r>
            <a:r>
              <a:rPr lang="en-US" sz="1800" dirty="0" err="1" smtClean="0"/>
              <a:t>Stunde</a:t>
            </a:r>
            <a:r>
              <a:rPr lang="en-US" sz="1800" dirty="0" smtClean="0"/>
              <a:t>)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</a:t>
            </a:r>
            <a:r>
              <a:rPr lang="en-US" sz="1800" dirty="0"/>
              <a:t>C</a:t>
            </a:r>
            <a:r>
              <a:rPr lang="en-US" sz="1800" dirty="0" smtClean="0"/>
              <a:t> </a:t>
            </a:r>
            <a:r>
              <a:rPr lang="en-US" sz="1800" dirty="0" smtClean="0"/>
              <a:t>- Tag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92162" y="1588765"/>
            <a:ext cx="7570787" cy="5184995"/>
          </a:xfrm>
        </p:spPr>
        <p:txBody>
          <a:bodyPr>
            <a:noAutofit/>
          </a:bodyPr>
          <a:lstStyle/>
          <a:p>
            <a:r>
              <a:rPr lang="en-US" sz="1200" b="1" dirty="0"/>
              <a:t>Goal: </a:t>
            </a:r>
            <a:r>
              <a:rPr lang="en-US" sz="1200" dirty="0"/>
              <a:t>to increase general vocabulary knowledge, reading &amp; listening comprehension, speaking, pronunciation and writing skills; increase ability to understand written and spoken text used in the target country; increase cultural understanding of Germans and Germany.</a:t>
            </a:r>
          </a:p>
          <a:p>
            <a:r>
              <a:rPr lang="en-US" sz="1200" b="1" dirty="0" smtClean="0"/>
              <a:t>Unit</a:t>
            </a:r>
            <a:r>
              <a:rPr lang="en-US" sz="1200" b="1" dirty="0"/>
              <a:t>: </a:t>
            </a:r>
            <a:r>
              <a:rPr lang="en-US" sz="1200" dirty="0" smtClean="0"/>
              <a:t>Contemporary life/</a:t>
            </a:r>
            <a:r>
              <a:rPr lang="en-US" sz="1200" dirty="0" err="1" smtClean="0"/>
              <a:t>ePals</a:t>
            </a:r>
            <a:r>
              <a:rPr lang="en-US" sz="1200" dirty="0"/>
              <a:t>	 </a:t>
            </a:r>
            <a:r>
              <a:rPr lang="en-US" sz="1200" dirty="0" smtClean="0"/>
              <a:t>       </a:t>
            </a:r>
            <a:r>
              <a:rPr lang="en-US" sz="1200" dirty="0" err="1" smtClean="0"/>
              <a:t>Alltag</a:t>
            </a:r>
            <a:r>
              <a:rPr lang="en-US" sz="1200" dirty="0" smtClean="0"/>
              <a:t>/</a:t>
            </a:r>
            <a:r>
              <a:rPr lang="en-US" sz="1200" dirty="0" err="1" smtClean="0"/>
              <a:t>ePals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b="1" dirty="0" smtClean="0"/>
              <a:t>Key Question: </a:t>
            </a:r>
          </a:p>
          <a:p>
            <a:pPr lvl="1"/>
            <a:r>
              <a:rPr lang="en-US" sz="1200" dirty="0" smtClean="0"/>
              <a:t>Wie beeinflussen Kultur, </a:t>
            </a:r>
            <a:r>
              <a:rPr lang="en-US" sz="1200" dirty="0" err="1" smtClean="0"/>
              <a:t>Gemeinschaft</a:t>
            </a:r>
            <a:r>
              <a:rPr lang="en-US" sz="1200" dirty="0" smtClean="0"/>
              <a:t> und Glaube die </a:t>
            </a:r>
            <a:r>
              <a:rPr lang="en-US" sz="1200" dirty="0" err="1" smtClean="0"/>
              <a:t>tägliche</a:t>
            </a:r>
            <a:r>
              <a:rPr lang="en-US" sz="1200" dirty="0" smtClean="0"/>
              <a:t> Routine </a:t>
            </a:r>
            <a:r>
              <a:rPr lang="en-US" sz="1200" dirty="0" err="1" smtClean="0"/>
              <a:t>im</a:t>
            </a:r>
            <a:r>
              <a:rPr lang="en-US" sz="1200" dirty="0" smtClean="0"/>
              <a:t> </a:t>
            </a:r>
            <a:r>
              <a:rPr lang="en-US" sz="1200" dirty="0" err="1" smtClean="0"/>
              <a:t>Alltag</a:t>
            </a:r>
            <a:r>
              <a:rPr lang="en-US" sz="1200" dirty="0" smtClean="0"/>
              <a:t>?</a:t>
            </a:r>
          </a:p>
          <a:p>
            <a:pPr lvl="1"/>
            <a:r>
              <a:rPr lang="en-US" sz="1200" dirty="0" err="1" smtClean="0"/>
              <a:t>ePals</a:t>
            </a:r>
            <a:r>
              <a:rPr lang="en-US" sz="1200" dirty="0" smtClean="0"/>
              <a:t>: Was </a:t>
            </a:r>
            <a:r>
              <a:rPr lang="en-US" sz="1200" dirty="0" err="1" smtClean="0"/>
              <a:t>denkst</a:t>
            </a:r>
            <a:r>
              <a:rPr lang="en-US" sz="1200" dirty="0" smtClean="0"/>
              <a:t> du </a:t>
            </a:r>
            <a:r>
              <a:rPr lang="en-US" sz="1200" dirty="0" err="1" smtClean="0"/>
              <a:t>über</a:t>
            </a:r>
            <a:r>
              <a:rPr lang="en-US" sz="1200" dirty="0" smtClean="0"/>
              <a:t> </a:t>
            </a:r>
            <a:r>
              <a:rPr lang="en-US" sz="1200" dirty="0" err="1" smtClean="0"/>
              <a:t>ehrenamtliche</a:t>
            </a:r>
            <a:r>
              <a:rPr lang="en-US" sz="1200" dirty="0" smtClean="0"/>
              <a:t> </a:t>
            </a:r>
            <a:r>
              <a:rPr lang="en-US" sz="1200" dirty="0" err="1" smtClean="0"/>
              <a:t>Arbeit</a:t>
            </a:r>
            <a:r>
              <a:rPr lang="en-US" sz="1200" dirty="0"/>
              <a:t> </a:t>
            </a:r>
            <a:r>
              <a:rPr lang="en-US" sz="1200" dirty="0" smtClean="0"/>
              <a:t>(</a:t>
            </a:r>
            <a:r>
              <a:rPr lang="en-US" sz="1200" dirty="0" err="1" smtClean="0"/>
              <a:t>Freiwilligendienst</a:t>
            </a:r>
            <a:r>
              <a:rPr lang="en-US" sz="1200" dirty="0" smtClean="0"/>
              <a:t>)? </a:t>
            </a:r>
          </a:p>
          <a:p>
            <a:pPr marL="274320" lvl="1" indent="0">
              <a:buNone/>
            </a:pPr>
            <a:endParaRPr lang="en-US" sz="1200" dirty="0"/>
          </a:p>
          <a:p>
            <a:r>
              <a:rPr lang="en-US" sz="1200" b="1" dirty="0" smtClean="0"/>
              <a:t>Objective:</a:t>
            </a:r>
          </a:p>
          <a:p>
            <a:pPr lvl="1"/>
            <a:r>
              <a:rPr lang="en-US" sz="1200" dirty="0" smtClean="0"/>
              <a:t>speaking &amp; writing: </a:t>
            </a:r>
            <a:r>
              <a:rPr lang="en-US" sz="1200" dirty="0" smtClean="0"/>
              <a:t>discussing the </a:t>
            </a:r>
            <a:r>
              <a:rPr lang="en-US" sz="1200" dirty="0" smtClean="0"/>
              <a:t>German &amp; American school systems</a:t>
            </a:r>
          </a:p>
          <a:p>
            <a:pPr marL="274320" lvl="1" indent="0">
              <a:buNone/>
            </a:pPr>
            <a:endParaRPr lang="en-US" sz="1200" dirty="0" smtClean="0"/>
          </a:p>
          <a:p>
            <a:r>
              <a:rPr lang="en-US" sz="1200" b="1" dirty="0" err="1" smtClean="0"/>
              <a:t>Unterricht</a:t>
            </a:r>
            <a:r>
              <a:rPr lang="en-US" sz="1200" b="1" dirty="0" smtClean="0"/>
              <a:t>:</a:t>
            </a:r>
          </a:p>
          <a:p>
            <a:pPr lvl="1"/>
            <a:r>
              <a:rPr lang="en-US" sz="1200" dirty="0" err="1" smtClean="0"/>
              <a:t>Sprechen</a:t>
            </a:r>
            <a:r>
              <a:rPr lang="en-US" sz="1200" dirty="0" smtClean="0"/>
              <a:t> &amp; </a:t>
            </a:r>
            <a:r>
              <a:rPr lang="en-US" sz="1200" dirty="0" err="1" smtClean="0"/>
              <a:t>Notizen</a:t>
            </a:r>
            <a:r>
              <a:rPr lang="en-US" sz="1200" dirty="0" smtClean="0"/>
              <a:t> </a:t>
            </a:r>
            <a:r>
              <a:rPr lang="en-US" sz="1200" dirty="0" err="1" smtClean="0"/>
              <a:t>machen</a:t>
            </a:r>
            <a:r>
              <a:rPr lang="en-US" sz="1200" dirty="0" smtClean="0"/>
              <a:t>: </a:t>
            </a:r>
            <a:r>
              <a:rPr lang="en-US" sz="1200" dirty="0" err="1" smtClean="0"/>
              <a:t>Beschreibe</a:t>
            </a:r>
            <a:r>
              <a:rPr lang="en-US" sz="1200" dirty="0" smtClean="0"/>
              <a:t> das deutsche </a:t>
            </a:r>
            <a:r>
              <a:rPr lang="en-US" sz="1200" dirty="0" err="1" smtClean="0"/>
              <a:t>Schulsyste</a:t>
            </a:r>
            <a:r>
              <a:rPr lang="en-US" sz="1200" dirty="0" smtClean="0"/>
              <a:t> mit </a:t>
            </a:r>
            <a:r>
              <a:rPr lang="en-US" sz="1200" dirty="0" err="1" smtClean="0"/>
              <a:t>einem</a:t>
            </a:r>
            <a:r>
              <a:rPr lang="en-US" sz="1200" dirty="0" smtClean="0"/>
              <a:t> </a:t>
            </a:r>
            <a:r>
              <a:rPr lang="en-US" sz="1200" dirty="0" err="1" smtClean="0"/>
              <a:t>anderen</a:t>
            </a:r>
            <a:r>
              <a:rPr lang="en-US" sz="1200" dirty="0" smtClean="0"/>
              <a:t> </a:t>
            </a:r>
            <a:r>
              <a:rPr lang="en-US" sz="1200" dirty="0" err="1" smtClean="0"/>
              <a:t>Schüler</a:t>
            </a:r>
            <a:r>
              <a:rPr lang="en-US" sz="1200" dirty="0" smtClean="0"/>
              <a:t>.</a:t>
            </a:r>
          </a:p>
          <a:p>
            <a:pPr lvl="1"/>
            <a:r>
              <a:rPr lang="en-US" sz="1200" dirty="0" err="1" smtClean="0"/>
              <a:t>Sprechen</a:t>
            </a:r>
            <a:r>
              <a:rPr lang="en-US" sz="1200" dirty="0" smtClean="0"/>
              <a:t> &amp; </a:t>
            </a:r>
            <a:r>
              <a:rPr lang="en-US" sz="1200" dirty="0" err="1" smtClean="0"/>
              <a:t>Notizen</a:t>
            </a:r>
            <a:r>
              <a:rPr lang="en-US" sz="1200" dirty="0" smtClean="0"/>
              <a:t> </a:t>
            </a:r>
            <a:r>
              <a:rPr lang="en-US" sz="1200" dirty="0" err="1" smtClean="0"/>
              <a:t>machen</a:t>
            </a:r>
            <a:r>
              <a:rPr lang="en-US" sz="1200" dirty="0" smtClean="0"/>
              <a:t>: </a:t>
            </a:r>
            <a:r>
              <a:rPr lang="en-US" sz="1200" dirty="0" err="1" smtClean="0"/>
              <a:t>Beschreibe</a:t>
            </a:r>
            <a:r>
              <a:rPr lang="en-US" sz="1200" dirty="0" smtClean="0"/>
              <a:t> das </a:t>
            </a:r>
            <a:r>
              <a:rPr lang="en-US" sz="1200" dirty="0" err="1" smtClean="0"/>
              <a:t>amerikanische</a:t>
            </a:r>
            <a:r>
              <a:rPr lang="en-US" sz="1200" dirty="0" smtClean="0"/>
              <a:t> </a:t>
            </a:r>
            <a:r>
              <a:rPr lang="en-US" sz="1200" dirty="0" err="1" smtClean="0"/>
              <a:t>Schulsystem</a:t>
            </a:r>
            <a:r>
              <a:rPr lang="en-US" sz="1200" dirty="0"/>
              <a:t> </a:t>
            </a:r>
            <a:r>
              <a:rPr lang="en-US" sz="1200" dirty="0" smtClean="0"/>
              <a:t>mit </a:t>
            </a:r>
            <a:r>
              <a:rPr lang="en-US" sz="1200" dirty="0" err="1" smtClean="0"/>
              <a:t>einem</a:t>
            </a:r>
            <a:r>
              <a:rPr lang="en-US" sz="1200" dirty="0" smtClean="0"/>
              <a:t> </a:t>
            </a:r>
            <a:r>
              <a:rPr lang="en-US" sz="1200" dirty="0" err="1" smtClean="0"/>
              <a:t>anderen</a:t>
            </a:r>
            <a:r>
              <a:rPr lang="en-US" sz="1200" dirty="0" smtClean="0"/>
              <a:t> </a:t>
            </a:r>
            <a:r>
              <a:rPr lang="en-US" sz="1200" dirty="0" err="1" smtClean="0"/>
              <a:t>Schüler</a:t>
            </a:r>
            <a:r>
              <a:rPr lang="en-US" sz="1200" dirty="0" smtClean="0"/>
              <a:t>.</a:t>
            </a:r>
          </a:p>
          <a:p>
            <a:pPr marL="274320" lvl="1" indent="0">
              <a:buNone/>
            </a:pPr>
            <a:endParaRPr lang="en-US" sz="800" dirty="0" smtClean="0"/>
          </a:p>
          <a:p>
            <a:r>
              <a:rPr lang="en-US" sz="1200" b="1" dirty="0" err="1" smtClean="0"/>
              <a:t>Hausaufgaben</a:t>
            </a:r>
            <a:r>
              <a:rPr lang="en-US" sz="1200" b="1" dirty="0" smtClean="0"/>
              <a:t>: </a:t>
            </a:r>
            <a:r>
              <a:rPr lang="en-US" sz="1200" b="1" dirty="0" smtClean="0"/>
              <a:t>&gt; </a:t>
            </a:r>
            <a:r>
              <a:rPr lang="en-US" sz="1200" b="1" dirty="0" err="1" smtClean="0"/>
              <a:t>bereite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dich</a:t>
            </a:r>
            <a:r>
              <a:rPr lang="en-US" sz="1200" b="1" dirty="0" smtClean="0"/>
              <a:t> auf </a:t>
            </a:r>
            <a:r>
              <a:rPr lang="en-US" sz="1200" b="1" smtClean="0"/>
              <a:t>das “10 </a:t>
            </a:r>
            <a:r>
              <a:rPr lang="en-US" sz="1200" b="1" dirty="0" err="1" smtClean="0"/>
              <a:t>Minuten</a:t>
            </a:r>
            <a:r>
              <a:rPr lang="en-US" sz="1200" b="1" dirty="0" smtClean="0"/>
              <a:t>” </a:t>
            </a:r>
            <a:r>
              <a:rPr lang="en-US" sz="1200" b="1" dirty="0" err="1" smtClean="0"/>
              <a:t>Schreiben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vor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7099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gebe</a:t>
            </a:r>
            <a:r>
              <a:rPr lang="en-US" dirty="0" smtClean="0"/>
              <a:t>  </a:t>
            </a:r>
            <a:r>
              <a:rPr lang="en-US" dirty="0" err="1" smtClean="0"/>
              <a:t>Nachhilfe</a:t>
            </a:r>
            <a:r>
              <a:rPr lang="en-US" dirty="0" smtClean="0"/>
              <a:t> in </a:t>
            </a:r>
            <a:r>
              <a:rPr lang="en-US" dirty="0" err="1" smtClean="0"/>
              <a:t>Mathe</a:t>
            </a:r>
            <a:r>
              <a:rPr lang="en-US" dirty="0" smtClean="0"/>
              <a:t> – I tutor in math </a:t>
            </a:r>
          </a:p>
          <a:p>
            <a:endParaRPr lang="en-US" dirty="0"/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 it is fun</a:t>
            </a:r>
          </a:p>
          <a:p>
            <a:endParaRPr lang="en-US" dirty="0"/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Dinge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dieObdachlosen</a:t>
            </a:r>
            <a:r>
              <a:rPr lang="en-US" dirty="0" smtClean="0"/>
              <a:t> – the homeless</a:t>
            </a:r>
          </a:p>
          <a:p>
            <a:endParaRPr lang="en-US" dirty="0"/>
          </a:p>
          <a:p>
            <a:r>
              <a:rPr lang="en-US" dirty="0" err="1" smtClean="0"/>
              <a:t>eure</a:t>
            </a:r>
            <a:r>
              <a:rPr lang="en-US" dirty="0" smtClean="0"/>
              <a:t> Michaela – </a:t>
            </a:r>
          </a:p>
          <a:p>
            <a:r>
              <a:rPr lang="en-US" dirty="0" err="1" smtClean="0"/>
              <a:t>euer</a:t>
            </a:r>
            <a:r>
              <a:rPr lang="en-US" dirty="0" smtClean="0"/>
              <a:t> Dwight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euren</a:t>
            </a:r>
            <a:r>
              <a:rPr lang="en-US" dirty="0" smtClean="0"/>
              <a:t> Brief </a:t>
            </a:r>
            <a:r>
              <a:rPr lang="en-US" dirty="0" err="1" smtClean="0"/>
              <a:t>gefreut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Krankenhaus</a:t>
            </a:r>
            <a:r>
              <a:rPr lang="en-US" dirty="0" smtClean="0"/>
              <a:t> –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Versicherung</a:t>
            </a:r>
            <a:r>
              <a:rPr lang="en-US" dirty="0" smtClean="0"/>
              <a:t>/en – insurance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die Deutsche </a:t>
            </a:r>
            <a:r>
              <a:rPr lang="en-US" dirty="0" err="1" smtClean="0"/>
              <a:t>Ehrenverbindung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die Gesellschaft</a:t>
            </a:r>
          </a:p>
          <a:p>
            <a:r>
              <a:rPr lang="en-US" dirty="0" err="1" smtClean="0"/>
              <a:t>schwierig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Herausforderung</a:t>
            </a:r>
            <a:r>
              <a:rPr lang="en-US" dirty="0" smtClean="0"/>
              <a:t> – the challenge </a:t>
            </a:r>
          </a:p>
          <a:p>
            <a:r>
              <a:rPr lang="en-US" dirty="0" err="1" smtClean="0"/>
              <a:t>sparen</a:t>
            </a:r>
            <a:r>
              <a:rPr lang="en-US" dirty="0" smtClean="0"/>
              <a:t> – to save (only money)</a:t>
            </a:r>
          </a:p>
          <a:p>
            <a:r>
              <a:rPr lang="en-US" dirty="0" err="1" smtClean="0"/>
              <a:t>retten</a:t>
            </a:r>
            <a:r>
              <a:rPr lang="en-US" dirty="0" smtClean="0"/>
              <a:t> – to save (only people)</a:t>
            </a:r>
          </a:p>
          <a:p>
            <a:r>
              <a:rPr lang="en-US" dirty="0" err="1" smtClean="0"/>
              <a:t>Leben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retten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also – therefore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jetzt</a:t>
            </a:r>
            <a:r>
              <a:rPr lang="en-US" dirty="0" smtClean="0"/>
              <a:t>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helfen</a:t>
            </a:r>
            <a:r>
              <a:rPr lang="en-US" dirty="0" smtClean="0"/>
              <a:t> – </a:t>
            </a:r>
            <a:r>
              <a:rPr lang="en-US" dirty="0" err="1" smtClean="0"/>
              <a:t>geholfen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nächste</a:t>
            </a:r>
            <a:r>
              <a:rPr lang="en-US" dirty="0" smtClean="0"/>
              <a:t> Mal – the next time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– when (if)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199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teilnehmen</a:t>
            </a:r>
            <a:r>
              <a:rPr lang="en-US" dirty="0" smtClean="0"/>
              <a:t> an – to participate in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Änderung</a:t>
            </a:r>
            <a:r>
              <a:rPr lang="en-US" dirty="0" smtClean="0"/>
              <a:t> – the change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einzige</a:t>
            </a:r>
            <a:r>
              <a:rPr lang="en-US" dirty="0" smtClean="0"/>
              <a:t> – the only</a:t>
            </a:r>
          </a:p>
          <a:p>
            <a:r>
              <a:rPr lang="en-US" dirty="0" err="1" smtClean="0"/>
              <a:t>wichtig</a:t>
            </a:r>
            <a:r>
              <a:rPr lang="en-US" dirty="0" smtClean="0"/>
              <a:t> – important</a:t>
            </a:r>
          </a:p>
          <a:p>
            <a:r>
              <a:rPr lang="en-US" dirty="0" smtClean="0"/>
              <a:t>Man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Beispiel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ehrlich</a:t>
            </a:r>
            <a:r>
              <a:rPr lang="en-US" dirty="0" smtClean="0"/>
              <a:t> – honest</a:t>
            </a:r>
          </a:p>
          <a:p>
            <a:r>
              <a:rPr lang="en-US" dirty="0" err="1" smtClean="0"/>
              <a:t>übrigens</a:t>
            </a:r>
            <a:r>
              <a:rPr lang="en-US" dirty="0"/>
              <a:t> </a:t>
            </a:r>
            <a:r>
              <a:rPr lang="en-US" dirty="0" smtClean="0"/>
              <a:t>– by the way </a:t>
            </a:r>
          </a:p>
          <a:p>
            <a:r>
              <a:rPr lang="en-US" dirty="0" smtClean="0"/>
              <a:t>deutsche </a:t>
            </a:r>
            <a:r>
              <a:rPr lang="en-US" dirty="0" err="1" smtClean="0"/>
              <a:t>Schüler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amerikanische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Vergleich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– in comparison to </a:t>
            </a:r>
          </a:p>
          <a:p>
            <a:r>
              <a:rPr lang="en-US" dirty="0" err="1" smtClean="0"/>
              <a:t>einfacher</a:t>
            </a:r>
            <a:r>
              <a:rPr lang="en-US" dirty="0" smtClean="0"/>
              <a:t> – simpler 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einfacher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Verlgeich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… </a:t>
            </a:r>
          </a:p>
          <a:p>
            <a:r>
              <a:rPr lang="en-US" dirty="0" smtClean="0"/>
              <a:t>Deutsche – German people</a:t>
            </a:r>
          </a:p>
          <a:p>
            <a:r>
              <a:rPr lang="en-US" dirty="0" err="1" smtClean="0"/>
              <a:t>Amerikaner</a:t>
            </a:r>
            <a:r>
              <a:rPr lang="en-US" dirty="0" smtClean="0"/>
              <a:t> – </a:t>
            </a:r>
            <a:r>
              <a:rPr lang="en-US" dirty="0" err="1" smtClean="0"/>
              <a:t>american</a:t>
            </a:r>
            <a:r>
              <a:rPr lang="en-US" dirty="0" smtClean="0"/>
              <a:t> people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lieben</a:t>
            </a:r>
            <a:r>
              <a:rPr lang="en-US" dirty="0" smtClean="0"/>
              <a:t> </a:t>
            </a:r>
            <a:r>
              <a:rPr lang="en-US" dirty="0" err="1" smtClean="0"/>
              <a:t>Fussball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21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gebe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 Rat.</a:t>
            </a:r>
          </a:p>
          <a:p>
            <a:r>
              <a:rPr lang="en-US" dirty="0" smtClean="0"/>
              <a:t>Rat </a:t>
            </a:r>
            <a:r>
              <a:rPr lang="en-US" dirty="0" err="1" smtClean="0"/>
              <a:t>geben</a:t>
            </a:r>
            <a:r>
              <a:rPr lang="en-US" dirty="0" smtClean="0"/>
              <a:t> – to give advice</a:t>
            </a:r>
          </a:p>
          <a:p>
            <a:r>
              <a:rPr lang="en-US" dirty="0" err="1" smtClean="0"/>
              <a:t>etwa</a:t>
            </a:r>
            <a:r>
              <a:rPr lang="en-US" dirty="0" smtClean="0"/>
              <a:t> die </a:t>
            </a:r>
            <a:r>
              <a:rPr lang="en-US" dirty="0" err="1" smtClean="0"/>
              <a:t>Hälfte</a:t>
            </a:r>
            <a:r>
              <a:rPr lang="en-US" dirty="0" smtClean="0"/>
              <a:t> der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… - about half of </a:t>
            </a:r>
            <a:r>
              <a:rPr lang="en-US" smtClean="0"/>
              <a:t>the </a:t>
            </a:r>
            <a:r>
              <a:rPr lang="en-US" dirty="0" err="1"/>
              <a:t>G</a:t>
            </a:r>
            <a:r>
              <a:rPr lang="en-US" smtClean="0"/>
              <a:t>erman </a:t>
            </a:r>
            <a:r>
              <a:rPr lang="en-US" dirty="0" smtClean="0"/>
              <a:t>students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meisten</a:t>
            </a:r>
            <a:r>
              <a:rPr lang="en-US" dirty="0" smtClean="0"/>
              <a:t>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 …</a:t>
            </a:r>
          </a:p>
          <a:p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 …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verwirrt</a:t>
            </a:r>
            <a:r>
              <a:rPr lang="en-US" dirty="0" smtClean="0"/>
              <a:t> – I am confused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kompliziert</a:t>
            </a:r>
            <a:endParaRPr lang="en-US" dirty="0" smtClean="0"/>
          </a:p>
          <a:p>
            <a:r>
              <a:rPr lang="en-US" dirty="0" err="1" smtClean="0"/>
              <a:t>Würden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das </a:t>
            </a:r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grösser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die Wahl – the choice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Auswahl</a:t>
            </a:r>
            <a:r>
              <a:rPr lang="en-US" dirty="0" smtClean="0"/>
              <a:t> – choice, selection, variety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Handwerk</a:t>
            </a:r>
            <a:r>
              <a:rPr lang="en-US" dirty="0" smtClean="0"/>
              <a:t> – trade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Muskelkater</a:t>
            </a:r>
            <a:r>
              <a:rPr lang="en-US" dirty="0" smtClean="0"/>
              <a:t> – sore muscles</a:t>
            </a:r>
          </a:p>
          <a:p>
            <a:r>
              <a:rPr lang="en-US" dirty="0" err="1" smtClean="0"/>
              <a:t>beide</a:t>
            </a:r>
            <a:r>
              <a:rPr lang="en-US" dirty="0" smtClean="0"/>
              <a:t> - 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23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Verschiedenes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Nachrichten</a:t>
            </a:r>
            <a:endParaRPr lang="en-US" dirty="0"/>
          </a:p>
          <a:p>
            <a:r>
              <a:rPr lang="en-US" dirty="0"/>
              <a:t>&gt;</a:t>
            </a:r>
            <a:r>
              <a:rPr lang="en-US" dirty="0">
                <a:hlinkClick r:id="rId3"/>
              </a:rPr>
              <a:t>KarriereSPIEGEL</a:t>
            </a:r>
            <a:endParaRPr lang="en-US" dirty="0"/>
          </a:p>
          <a:p>
            <a:r>
              <a:rPr lang="en-US" dirty="0"/>
              <a:t>&gt;</a:t>
            </a:r>
            <a:r>
              <a:rPr lang="en-US" dirty="0">
                <a:hlinkClick r:id="rId4"/>
              </a:rPr>
              <a:t>Berufsleben</a:t>
            </a:r>
            <a:endParaRPr lang="en-US" dirty="0"/>
          </a:p>
          <a:p>
            <a:r>
              <a:rPr lang="en-US" dirty="0" smtClean="0"/>
              <a:t>&gt;</a:t>
            </a:r>
            <a:r>
              <a:rPr lang="en-US" b="1" dirty="0"/>
              <a:t>Punk </a:t>
            </a:r>
            <a:r>
              <a:rPr lang="en-US" b="1" dirty="0" err="1"/>
              <a:t>als</a:t>
            </a:r>
            <a:r>
              <a:rPr lang="en-US" b="1" dirty="0"/>
              <a:t> </a:t>
            </a:r>
            <a:r>
              <a:rPr lang="en-US" b="1" dirty="0" err="1"/>
              <a:t>Rektor</a:t>
            </a:r>
            <a:r>
              <a:rPr lang="en-US" b="1" dirty="0"/>
              <a:t>: "</a:t>
            </a:r>
            <a:r>
              <a:rPr lang="en-US" b="1" dirty="0" err="1"/>
              <a:t>Ich</a:t>
            </a:r>
            <a:r>
              <a:rPr lang="en-US" b="1" dirty="0"/>
              <a:t> bin </a:t>
            </a:r>
            <a:r>
              <a:rPr lang="en-US" b="1" dirty="0" err="1"/>
              <a:t>hier</a:t>
            </a:r>
            <a:r>
              <a:rPr lang="en-US" b="1" dirty="0"/>
              <a:t> </a:t>
            </a:r>
            <a:r>
              <a:rPr lang="en-US" b="1" dirty="0" err="1"/>
              <a:t>nicht</a:t>
            </a:r>
            <a:r>
              <a:rPr lang="en-US" b="1" dirty="0"/>
              <a:t> der </a:t>
            </a:r>
            <a:r>
              <a:rPr lang="en-US" b="1" dirty="0" smtClean="0"/>
              <a:t>Clown”</a:t>
            </a:r>
            <a:endParaRPr lang="en-US" b="1" dirty="0"/>
          </a:p>
          <a:p>
            <a:r>
              <a:rPr lang="en-US" b="1" dirty="0">
                <a:hlinkClick r:id="rId5"/>
              </a:rPr>
              <a:t>http://www.spiegel.de/karriere/berufsleben/punk-als-rektor-ich-bin-hier-nicht-der-clown-a-765802.</a:t>
            </a:r>
            <a:r>
              <a:rPr lang="en-US" b="1" dirty="0" smtClean="0">
                <a:hlinkClick r:id="rId5"/>
              </a:rPr>
              <a:t>html</a:t>
            </a:r>
            <a:endParaRPr lang="en-US" b="1" dirty="0" smtClean="0"/>
          </a:p>
          <a:p>
            <a:r>
              <a:rPr lang="en-US" b="1" dirty="0" smtClean="0"/>
              <a:t>http</a:t>
            </a:r>
            <a:r>
              <a:rPr lang="en-US" b="1" dirty="0"/>
              <a:t>://</a:t>
            </a:r>
            <a:r>
              <a:rPr lang="en-US" b="1" dirty="0" err="1"/>
              <a:t>www.slowgerman.com</a:t>
            </a:r>
            <a:r>
              <a:rPr lang="en-US" b="1" dirty="0" smtClean="0"/>
              <a:t>/</a:t>
            </a:r>
          </a:p>
          <a:p>
            <a:endParaRPr lang="en-US" b="1" dirty="0"/>
          </a:p>
          <a:p>
            <a:pPr marL="342900" lvl="1" indent="-342900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</a:pPr>
            <a:endParaRPr lang="en-US" dirty="0" smtClean="0"/>
          </a:p>
          <a:p>
            <a:pPr marL="342900" lvl="1" indent="-342900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380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10 </a:t>
            </a:r>
            <a:r>
              <a:rPr lang="en-US" sz="4000" dirty="0" err="1" smtClean="0"/>
              <a:t>Minuten</a:t>
            </a:r>
            <a:r>
              <a:rPr lang="en-US" sz="4000" dirty="0" smtClean="0"/>
              <a:t> </a:t>
            </a:r>
            <a:r>
              <a:rPr lang="en-US" sz="4000" dirty="0" err="1" smtClean="0"/>
              <a:t>schreiben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Thema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Alltag</a:t>
            </a:r>
            <a:r>
              <a:rPr lang="en-US" dirty="0"/>
              <a:t>.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Tätigkeiten</a:t>
            </a:r>
            <a:r>
              <a:rPr lang="en-US" dirty="0" smtClean="0"/>
              <a:t> und </a:t>
            </a:r>
            <a:r>
              <a:rPr lang="en-US" dirty="0" err="1" smtClean="0"/>
              <a:t>Begebenheiten</a:t>
            </a:r>
            <a:r>
              <a:rPr lang="en-US" dirty="0" smtClean="0"/>
              <a:t> </a:t>
            </a:r>
            <a:r>
              <a:rPr lang="en-US" dirty="0" err="1" smtClean="0"/>
              <a:t>beinflussen</a:t>
            </a:r>
            <a:r>
              <a:rPr lang="en-US" dirty="0" smtClean="0"/>
              <a:t> </a:t>
            </a:r>
            <a:r>
              <a:rPr lang="en-US" dirty="0" err="1" smtClean="0"/>
              <a:t>Ihren</a:t>
            </a:r>
            <a:r>
              <a:rPr lang="en-US" dirty="0" smtClean="0"/>
              <a:t> </a:t>
            </a:r>
            <a:r>
              <a:rPr lang="en-US" dirty="0" err="1" smtClean="0"/>
              <a:t>Alltag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Vergleichen</a:t>
            </a:r>
            <a:r>
              <a:rPr lang="en-US" dirty="0" smtClean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Perspektiven</a:t>
            </a:r>
            <a:r>
              <a:rPr lang="en-US" dirty="0"/>
              <a:t>, </a:t>
            </a:r>
            <a:r>
              <a:rPr lang="en-US" dirty="0" err="1"/>
              <a:t>wo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wohnen</a:t>
            </a:r>
            <a:r>
              <a:rPr lang="en-US" dirty="0"/>
              <a:t> , mit </a:t>
            </a:r>
            <a:r>
              <a:rPr lang="en-US" dirty="0" err="1"/>
              <a:t>Perspektiven</a:t>
            </a:r>
            <a:r>
              <a:rPr lang="en-US" dirty="0"/>
              <a:t> in </a:t>
            </a:r>
            <a:r>
              <a:rPr lang="en-US" dirty="0" err="1"/>
              <a:t>deutschsprachigen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.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in </a:t>
            </a:r>
            <a:r>
              <a:rPr lang="en-US" dirty="0" err="1"/>
              <a:t>ihrem</a:t>
            </a:r>
            <a:r>
              <a:rPr lang="en-US" dirty="0"/>
              <a:t> “</a:t>
            </a:r>
            <a:r>
              <a:rPr lang="en-US" dirty="0" err="1"/>
              <a:t>Vortrag</a:t>
            </a:r>
            <a:r>
              <a:rPr lang="en-US" dirty="0"/>
              <a:t>” </a:t>
            </a:r>
            <a:r>
              <a:rPr lang="en-US" dirty="0" err="1"/>
              <a:t>Beobachtungen</a:t>
            </a:r>
            <a:r>
              <a:rPr lang="en-US" dirty="0"/>
              <a:t>, </a:t>
            </a:r>
            <a:r>
              <a:rPr lang="en-US" dirty="0" err="1" smtClean="0"/>
              <a:t>Erfahrungen</a:t>
            </a:r>
            <a:r>
              <a:rPr lang="en-US" dirty="0"/>
              <a:t>, </a:t>
            </a:r>
            <a:r>
              <a:rPr lang="en-US" dirty="0" err="1"/>
              <a:t>oder</a:t>
            </a:r>
            <a:r>
              <a:rPr lang="en-US" dirty="0"/>
              <a:t> das was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gelernt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, </a:t>
            </a:r>
            <a:r>
              <a:rPr lang="en-US" dirty="0" err="1"/>
              <a:t>beschreiben</a:t>
            </a:r>
            <a:r>
              <a:rPr lang="en-US" dirty="0"/>
              <a:t>. (4 m</a:t>
            </a:r>
            <a:r>
              <a:rPr lang="en-US" dirty="0" smtClean="0"/>
              <a:t>inutes </a:t>
            </a:r>
            <a:r>
              <a:rPr lang="en-US" dirty="0"/>
              <a:t>to read the topic and  prepare, 2 minutes to record your presentation)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4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800" dirty="0" smtClean="0"/>
              <a:t>not assigned yet!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800" dirty="0" smtClean="0"/>
              <a:t>Using </a:t>
            </a:r>
            <a:r>
              <a:rPr lang="en-US" sz="2800" dirty="0" smtClean="0"/>
              <a:t>subjunctive: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600" dirty="0" smtClean="0"/>
              <a:t>Create the teenager named Peter/Petra.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600" dirty="0" smtClean="0"/>
              <a:t>If he/she would move to Germany with his/her family– what would it be like?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600" dirty="0" smtClean="0"/>
              <a:t>What school would he/she go to?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600" dirty="0" smtClean="0"/>
              <a:t>What subjects would he/she have?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600" dirty="0" smtClean="0"/>
              <a:t>What would his/her day be like? 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600" dirty="0" smtClean="0"/>
              <a:t>….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0523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10 </a:t>
            </a:r>
            <a:r>
              <a:rPr lang="en-US" sz="4000" dirty="0" err="1" smtClean="0"/>
              <a:t>Minuten</a:t>
            </a:r>
            <a:r>
              <a:rPr lang="en-US" sz="4000" dirty="0" smtClean="0"/>
              <a:t> </a:t>
            </a:r>
            <a:r>
              <a:rPr lang="en-US" sz="4000" dirty="0" err="1" smtClean="0"/>
              <a:t>schreiben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err="1" smtClean="0"/>
              <a:t>Thema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Alltag</a:t>
            </a:r>
            <a:r>
              <a:rPr lang="en-US" dirty="0" smtClean="0"/>
              <a:t>.</a:t>
            </a:r>
            <a:r>
              <a:rPr lang="en-US" sz="2800" dirty="0"/>
              <a:t> </a:t>
            </a:r>
            <a:endParaRPr lang="en-US" sz="2800" dirty="0" smtClean="0"/>
          </a:p>
          <a:p>
            <a:pPr lvl="1"/>
            <a:r>
              <a:rPr lang="en-US" sz="2800" dirty="0" err="1" smtClean="0"/>
              <a:t>Vergleichen</a:t>
            </a:r>
            <a:r>
              <a:rPr lang="en-US" sz="2800" dirty="0" smtClean="0"/>
              <a:t> </a:t>
            </a:r>
            <a:r>
              <a:rPr lang="en-US" sz="2800" dirty="0" err="1" smtClean="0"/>
              <a:t>Sie</a:t>
            </a:r>
            <a:r>
              <a:rPr lang="en-US" sz="2800" dirty="0" smtClean="0"/>
              <a:t> </a:t>
            </a:r>
            <a:r>
              <a:rPr lang="en-US" sz="2800" dirty="0"/>
              <a:t>das </a:t>
            </a:r>
            <a:r>
              <a:rPr lang="en-US" sz="2800" dirty="0" err="1"/>
              <a:t>amerikanische</a:t>
            </a:r>
            <a:r>
              <a:rPr lang="en-US" sz="2800" dirty="0"/>
              <a:t> mit </a:t>
            </a:r>
            <a:r>
              <a:rPr lang="en-US" sz="2800" dirty="0" err="1"/>
              <a:t>dem</a:t>
            </a:r>
            <a:r>
              <a:rPr lang="en-US" sz="2800" dirty="0"/>
              <a:t> </a:t>
            </a:r>
            <a:r>
              <a:rPr lang="en-US" sz="2800" dirty="0" err="1"/>
              <a:t>deutschen</a:t>
            </a:r>
            <a:r>
              <a:rPr lang="en-US" sz="2800" dirty="0"/>
              <a:t> </a:t>
            </a:r>
            <a:r>
              <a:rPr lang="en-US" sz="2800" dirty="0" err="1"/>
              <a:t>Schulsystem</a:t>
            </a:r>
            <a:r>
              <a:rPr lang="en-US" sz="2800" dirty="0"/>
              <a:t>. Welches System </a:t>
            </a:r>
            <a:r>
              <a:rPr lang="en-US" sz="2800" dirty="0" err="1" smtClean="0"/>
              <a:t>finden</a:t>
            </a:r>
            <a:r>
              <a:rPr lang="en-US" sz="2800" dirty="0" smtClean="0"/>
              <a:t> </a:t>
            </a:r>
            <a:r>
              <a:rPr lang="en-US" sz="2800" dirty="0" err="1" smtClean="0"/>
              <a:t>Sie</a:t>
            </a:r>
            <a:r>
              <a:rPr lang="en-US" sz="2800" dirty="0" smtClean="0"/>
              <a:t> </a:t>
            </a:r>
            <a:r>
              <a:rPr lang="en-US" sz="2800" dirty="0" err="1"/>
              <a:t>besser</a:t>
            </a:r>
            <a:r>
              <a:rPr lang="en-US" sz="2800" dirty="0"/>
              <a:t> </a:t>
            </a:r>
            <a:r>
              <a:rPr lang="en-US" sz="2800" dirty="0" err="1"/>
              <a:t>oder</a:t>
            </a:r>
            <a:r>
              <a:rPr lang="en-US" sz="2800" dirty="0"/>
              <a:t> </a:t>
            </a:r>
            <a:r>
              <a:rPr lang="en-US" sz="2800" dirty="0" err="1"/>
              <a:t>schlechter</a:t>
            </a:r>
            <a:r>
              <a:rPr lang="en-US" sz="2800" dirty="0" smtClean="0"/>
              <a:t>?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Vergleichen</a:t>
            </a:r>
            <a:r>
              <a:rPr lang="en-US" dirty="0" smtClean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Perspektiven</a:t>
            </a:r>
            <a:r>
              <a:rPr lang="en-US" dirty="0"/>
              <a:t>, </a:t>
            </a:r>
            <a:r>
              <a:rPr lang="en-US" dirty="0" err="1"/>
              <a:t>wo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wohnen</a:t>
            </a:r>
            <a:r>
              <a:rPr lang="en-US" dirty="0"/>
              <a:t> , mit </a:t>
            </a:r>
            <a:r>
              <a:rPr lang="en-US" dirty="0" err="1"/>
              <a:t>Perspektiven</a:t>
            </a:r>
            <a:r>
              <a:rPr lang="en-US" dirty="0"/>
              <a:t> in </a:t>
            </a:r>
            <a:r>
              <a:rPr lang="en-US" dirty="0" err="1"/>
              <a:t>deutschsprachigen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.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in </a:t>
            </a:r>
            <a:r>
              <a:rPr lang="en-US" dirty="0" err="1"/>
              <a:t>ihrem</a:t>
            </a:r>
            <a:r>
              <a:rPr lang="en-US" dirty="0"/>
              <a:t> “</a:t>
            </a:r>
            <a:r>
              <a:rPr lang="en-US" dirty="0" err="1"/>
              <a:t>Vortrag</a:t>
            </a:r>
            <a:r>
              <a:rPr lang="en-US" dirty="0"/>
              <a:t>” </a:t>
            </a:r>
            <a:r>
              <a:rPr lang="en-US" dirty="0" err="1"/>
              <a:t>Beobachtungen</a:t>
            </a:r>
            <a:r>
              <a:rPr lang="en-US" dirty="0"/>
              <a:t>, </a:t>
            </a:r>
            <a:r>
              <a:rPr lang="en-US" dirty="0" err="1" smtClean="0"/>
              <a:t>Erfahrungen</a:t>
            </a:r>
            <a:r>
              <a:rPr lang="en-US" dirty="0"/>
              <a:t>, </a:t>
            </a:r>
            <a:r>
              <a:rPr lang="en-US" dirty="0" err="1"/>
              <a:t>oder</a:t>
            </a:r>
            <a:r>
              <a:rPr lang="en-US" dirty="0"/>
              <a:t> das was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gelernt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, </a:t>
            </a:r>
            <a:r>
              <a:rPr lang="en-US" dirty="0" err="1"/>
              <a:t>beschreiben</a:t>
            </a:r>
            <a:r>
              <a:rPr lang="en-US" dirty="0"/>
              <a:t>. (4 m</a:t>
            </a:r>
            <a:r>
              <a:rPr lang="en-US" dirty="0" smtClean="0"/>
              <a:t>inutes </a:t>
            </a:r>
            <a:r>
              <a:rPr lang="en-US" dirty="0"/>
              <a:t>to read the topic and  prepare, 2 minutes to record your presentation) 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Minuten</a:t>
            </a:r>
            <a:r>
              <a:rPr lang="en-US" dirty="0" smtClean="0"/>
              <a:t> –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Gliederung</a:t>
            </a:r>
            <a:r>
              <a:rPr lang="en-US" dirty="0" smtClean="0"/>
              <a:t> (outline)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 smtClean="0"/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r>
              <a:rPr lang="en-US" dirty="0" smtClean="0"/>
              <a:t> –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benotet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46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Fragen</a:t>
            </a:r>
            <a:r>
              <a:rPr lang="en-US" sz="3600" dirty="0"/>
              <a:t> </a:t>
            </a:r>
            <a:r>
              <a:rPr lang="en-US" sz="3600" dirty="0" err="1" smtClean="0"/>
              <a:t>zum</a:t>
            </a:r>
            <a:r>
              <a:rPr lang="en-US" sz="3600" dirty="0" smtClean="0"/>
              <a:t> Text: </a:t>
            </a:r>
            <a:r>
              <a:rPr lang="en-US" sz="3600" dirty="0" err="1" smtClean="0"/>
              <a:t>Hausaufgaben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der Clown”</a:t>
            </a:r>
          </a:p>
          <a:p>
            <a:pPr lvl="1"/>
            <a:r>
              <a:rPr lang="en-US" dirty="0" err="1"/>
              <a:t>Erste</a:t>
            </a:r>
            <a:r>
              <a:rPr lang="en-US" dirty="0"/>
              <a:t> </a:t>
            </a:r>
            <a:r>
              <a:rPr lang="en-US" dirty="0" err="1"/>
              <a:t>Eindrücke</a:t>
            </a:r>
            <a:r>
              <a:rPr lang="en-US" dirty="0"/>
              <a:t> – </a:t>
            </a:r>
            <a:r>
              <a:rPr lang="en-US" dirty="0" err="1"/>
              <a:t>Bilder</a:t>
            </a:r>
            <a:r>
              <a:rPr lang="en-US" dirty="0"/>
              <a:t> und </a:t>
            </a:r>
            <a:r>
              <a:rPr lang="en-US" dirty="0" err="1"/>
              <a:t>Textüberschriften</a:t>
            </a:r>
            <a:endParaRPr lang="en-US" dirty="0"/>
          </a:p>
          <a:p>
            <a:pPr lvl="2"/>
            <a:r>
              <a:rPr lang="en-US" dirty="0"/>
              <a:t>Um was </a:t>
            </a:r>
            <a:r>
              <a:rPr lang="en-US" dirty="0" err="1"/>
              <a:t>geht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in </a:t>
            </a:r>
            <a:r>
              <a:rPr lang="en-US" dirty="0" err="1"/>
              <a:t>dem</a:t>
            </a:r>
            <a:r>
              <a:rPr lang="en-US" dirty="0"/>
              <a:t> Text?</a:t>
            </a:r>
          </a:p>
          <a:p>
            <a:pPr lvl="2"/>
            <a:r>
              <a:rPr lang="en-US" dirty="0"/>
              <a:t>Wie </a:t>
            </a:r>
            <a:r>
              <a:rPr lang="en-US" dirty="0" err="1"/>
              <a:t>heißt</a:t>
            </a:r>
            <a:r>
              <a:rPr lang="en-US" dirty="0"/>
              <a:t> die “</a:t>
            </a:r>
            <a:r>
              <a:rPr lang="en-US" dirty="0" err="1"/>
              <a:t>Hauptperson</a:t>
            </a:r>
            <a:r>
              <a:rPr lang="en-US" dirty="0"/>
              <a:t>”?</a:t>
            </a:r>
          </a:p>
          <a:p>
            <a:pPr lvl="2"/>
            <a:r>
              <a:rPr lang="en-US" dirty="0" err="1"/>
              <a:t>Welchen</a:t>
            </a:r>
            <a:r>
              <a:rPr lang="en-US" dirty="0"/>
              <a:t> </a:t>
            </a:r>
            <a:r>
              <a:rPr lang="en-US" dirty="0" err="1"/>
              <a:t>Beruf</a:t>
            </a:r>
            <a:r>
              <a:rPr lang="en-US" dirty="0"/>
              <a:t> </a:t>
            </a:r>
            <a:r>
              <a:rPr lang="en-US" dirty="0" err="1"/>
              <a:t>übt</a:t>
            </a:r>
            <a:r>
              <a:rPr lang="en-US" dirty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/>
              <a:t>aus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Was </a:t>
            </a:r>
            <a:r>
              <a:rPr lang="en-US" dirty="0" err="1"/>
              <a:t>ist</a:t>
            </a:r>
            <a:r>
              <a:rPr lang="en-US" dirty="0"/>
              <a:t> so </a:t>
            </a:r>
            <a:r>
              <a:rPr lang="en-US" dirty="0" err="1"/>
              <a:t>besonders</a:t>
            </a:r>
            <a:r>
              <a:rPr lang="en-US" dirty="0"/>
              <a:t> an </a:t>
            </a:r>
            <a:r>
              <a:rPr lang="en-US" dirty="0" smtClean="0"/>
              <a:t>der Person, </a:t>
            </a:r>
            <a:r>
              <a:rPr lang="en-US" dirty="0" err="1"/>
              <a:t>dass</a:t>
            </a:r>
            <a:r>
              <a:rPr lang="en-US" dirty="0"/>
              <a:t> </a:t>
            </a:r>
            <a:r>
              <a:rPr lang="en-US" dirty="0" err="1"/>
              <a:t>jemand</a:t>
            </a:r>
            <a:r>
              <a:rPr lang="en-US" dirty="0"/>
              <a:t>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Artikle</a:t>
            </a:r>
            <a:r>
              <a:rPr lang="en-US" dirty="0"/>
              <a:t> </a:t>
            </a:r>
            <a:r>
              <a:rPr lang="en-US" dirty="0" err="1"/>
              <a:t>über</a:t>
            </a:r>
            <a:r>
              <a:rPr lang="en-US" dirty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/>
              <a:t>schreibt</a:t>
            </a:r>
            <a:r>
              <a:rPr lang="en-US" dirty="0" smtClean="0"/>
              <a:t>?</a:t>
            </a:r>
          </a:p>
          <a:p>
            <a:pPr lvl="2"/>
            <a:r>
              <a:rPr lang="en-US" dirty="0" err="1" smtClean="0"/>
              <a:t>Wird</a:t>
            </a:r>
            <a:r>
              <a:rPr lang="en-US" dirty="0" smtClean="0"/>
              <a:t> 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positiv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negative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Hauptperson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? </a:t>
            </a:r>
            <a:r>
              <a:rPr lang="en-US" dirty="0" err="1" smtClean="0"/>
              <a:t>Woran</a:t>
            </a:r>
            <a:r>
              <a:rPr lang="en-US" dirty="0" smtClean="0"/>
              <a:t> </a:t>
            </a:r>
            <a:r>
              <a:rPr lang="en-US" dirty="0" err="1" smtClean="0"/>
              <a:t>erkennen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das?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9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Das </a:t>
            </a:r>
            <a:r>
              <a:rPr lang="en-US" sz="4000" dirty="0" err="1" smtClean="0"/>
              <a:t>Schulsystem</a:t>
            </a:r>
            <a:r>
              <a:rPr lang="en-US" sz="4000" dirty="0" smtClean="0"/>
              <a:t> (von </a:t>
            </a:r>
            <a:r>
              <a:rPr lang="en-US" sz="4000" dirty="0" err="1" smtClean="0"/>
              <a:t>Annik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rkläre</a:t>
            </a:r>
            <a:r>
              <a:rPr lang="en-US" dirty="0" smtClean="0"/>
              <a:t> das </a:t>
            </a:r>
            <a:r>
              <a:rPr lang="en-US" dirty="0" err="1" smtClean="0"/>
              <a:t>Wort</a:t>
            </a:r>
            <a:r>
              <a:rPr lang="en-US" dirty="0" smtClean="0"/>
              <a:t>: </a:t>
            </a:r>
            <a:r>
              <a:rPr lang="en-US" dirty="0" err="1" smtClean="0"/>
              <a:t>Schulpflicht</a:t>
            </a:r>
            <a:endParaRPr lang="en-US" dirty="0" smtClean="0"/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bezahlt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Schulen</a:t>
            </a:r>
            <a:r>
              <a:rPr lang="en-US" dirty="0" smtClean="0"/>
              <a:t> in Deutschland?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Kind, </a:t>
            </a:r>
            <a:r>
              <a:rPr lang="en-US" dirty="0" err="1" smtClean="0"/>
              <a:t>bevor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Noten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 Deutschland?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</a:t>
            </a:r>
            <a:r>
              <a:rPr lang="en-US" dirty="0" err="1" smtClean="0"/>
              <a:t>Wort</a:t>
            </a:r>
            <a:r>
              <a:rPr lang="en-US" dirty="0" smtClean="0"/>
              <a:t> “real” 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Wort</a:t>
            </a:r>
            <a:r>
              <a:rPr lang="en-US" dirty="0" smtClean="0"/>
              <a:t> “</a:t>
            </a:r>
            <a:r>
              <a:rPr lang="en-US" dirty="0" err="1" smtClean="0"/>
              <a:t>Realschule</a:t>
            </a:r>
            <a:r>
              <a:rPr lang="en-US" dirty="0" smtClean="0"/>
              <a:t>”?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besonders</a:t>
            </a:r>
            <a:r>
              <a:rPr lang="en-US" dirty="0" smtClean="0"/>
              <a:t> an den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zwei</a:t>
            </a:r>
            <a:r>
              <a:rPr lang="en-US" dirty="0" smtClean="0"/>
              <a:t> </a:t>
            </a:r>
            <a:r>
              <a:rPr lang="en-US" dirty="0" err="1" smtClean="0"/>
              <a:t>Jahren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Gymnasium? 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Fächer</a:t>
            </a:r>
            <a:r>
              <a:rPr lang="en-US" dirty="0" smtClean="0"/>
              <a:t> </a:t>
            </a:r>
            <a:r>
              <a:rPr lang="en-US" dirty="0" err="1" smtClean="0"/>
              <a:t>hatte</a:t>
            </a:r>
            <a:r>
              <a:rPr lang="en-US" dirty="0" smtClean="0"/>
              <a:t> </a:t>
            </a:r>
            <a:r>
              <a:rPr lang="en-US" dirty="0" err="1" smtClean="0"/>
              <a:t>Annik</a:t>
            </a:r>
            <a:r>
              <a:rPr lang="en-US" dirty="0" smtClean="0"/>
              <a:t> in den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zwei</a:t>
            </a:r>
            <a:r>
              <a:rPr lang="en-US" dirty="0" smtClean="0"/>
              <a:t> </a:t>
            </a:r>
            <a:r>
              <a:rPr lang="en-US" dirty="0" err="1" smtClean="0"/>
              <a:t>Jahren</a:t>
            </a:r>
            <a:r>
              <a:rPr lang="en-US" dirty="0" smtClean="0"/>
              <a:t>? Was </a:t>
            </a:r>
            <a:r>
              <a:rPr lang="en-US" dirty="0" err="1" smtClean="0"/>
              <a:t>hatte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wird</a:t>
            </a:r>
            <a:r>
              <a:rPr lang="en-US" dirty="0" smtClean="0"/>
              <a:t> an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Schulsystem</a:t>
            </a:r>
            <a:r>
              <a:rPr lang="en-US" dirty="0" smtClean="0"/>
              <a:t> </a:t>
            </a:r>
            <a:r>
              <a:rPr lang="en-US" dirty="0" err="1" smtClean="0"/>
              <a:t>kritisiert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lange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die Kinder in der </a:t>
            </a:r>
            <a:r>
              <a:rPr lang="en-US" dirty="0" err="1" smtClean="0"/>
              <a:t>Schule</a:t>
            </a:r>
            <a:r>
              <a:rPr lang="en-US" dirty="0" smtClean="0"/>
              <a:t> an </a:t>
            </a:r>
            <a:r>
              <a:rPr lang="en-US" dirty="0" err="1" smtClean="0"/>
              <a:t>einem</a:t>
            </a:r>
            <a:r>
              <a:rPr lang="en-US" dirty="0" smtClean="0"/>
              <a:t> Tag?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129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Geschwister</a:t>
            </a:r>
            <a:r>
              <a:rPr lang="en-US" dirty="0" smtClean="0"/>
              <a:t> – siblings</a:t>
            </a:r>
          </a:p>
          <a:p>
            <a:r>
              <a:rPr lang="en-US" dirty="0" err="1" smtClean="0"/>
              <a:t>Zeit</a:t>
            </a:r>
            <a:r>
              <a:rPr lang="en-US" dirty="0" smtClean="0"/>
              <a:t> </a:t>
            </a:r>
            <a:r>
              <a:rPr lang="en-US" dirty="0" err="1" smtClean="0"/>
              <a:t>verbringen</a:t>
            </a:r>
            <a:r>
              <a:rPr lang="en-US" dirty="0" smtClean="0"/>
              <a:t> mit – to spend time with</a:t>
            </a:r>
          </a:p>
          <a:p>
            <a:r>
              <a:rPr lang="en-US" dirty="0" err="1" smtClean="0"/>
              <a:t>leben</a:t>
            </a:r>
            <a:r>
              <a:rPr lang="en-US" dirty="0" smtClean="0"/>
              <a:t> – to live</a:t>
            </a:r>
          </a:p>
          <a:p>
            <a:r>
              <a:rPr lang="en-US" dirty="0" smtClean="0"/>
              <a:t>mit – use  dative</a:t>
            </a:r>
          </a:p>
          <a:p>
            <a:r>
              <a:rPr lang="en-US" dirty="0"/>
              <a:t>t</a:t>
            </a:r>
            <a:r>
              <a:rPr lang="en-US" dirty="0" smtClean="0"/>
              <a:t>here is  / there are –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Landschaft</a:t>
            </a:r>
            <a:r>
              <a:rPr lang="en-US" dirty="0" smtClean="0"/>
              <a:t> –en – scenery</a:t>
            </a:r>
          </a:p>
          <a:p>
            <a:r>
              <a:rPr lang="en-US" dirty="0" err="1" smtClean="0"/>
              <a:t>Sehenswürdigkeiten</a:t>
            </a:r>
            <a:r>
              <a:rPr lang="en-US" dirty="0" smtClean="0"/>
              <a:t> (</a:t>
            </a:r>
            <a:r>
              <a:rPr lang="en-US" dirty="0" err="1" smtClean="0"/>
              <a:t>pl</a:t>
            </a:r>
            <a:r>
              <a:rPr lang="en-US" dirty="0" smtClean="0"/>
              <a:t>) – sight seeing sights, attractions </a:t>
            </a:r>
          </a:p>
          <a:p>
            <a:r>
              <a:rPr lang="en-US" dirty="0" smtClean="0"/>
              <a:t>die Tradition, -en - tradition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Marke</a:t>
            </a:r>
            <a:r>
              <a:rPr lang="en-US" dirty="0" smtClean="0"/>
              <a:t> – the brand</a:t>
            </a:r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– what kind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/>
              <a:t>– which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Orkan</a:t>
            </a:r>
            <a:r>
              <a:rPr lang="en-US" dirty="0" smtClean="0"/>
              <a:t>, der </a:t>
            </a:r>
            <a:r>
              <a:rPr lang="en-US" dirty="0" err="1" smtClean="0"/>
              <a:t>Wirbelsturm</a:t>
            </a:r>
            <a:r>
              <a:rPr lang="en-US" dirty="0" smtClean="0"/>
              <a:t>, der </a:t>
            </a:r>
            <a:r>
              <a:rPr lang="en-US" dirty="0" err="1" smtClean="0"/>
              <a:t>Hurrikan</a:t>
            </a:r>
            <a:r>
              <a:rPr lang="en-US" dirty="0" smtClean="0"/>
              <a:t> – hurricane</a:t>
            </a:r>
          </a:p>
          <a:p>
            <a:r>
              <a:rPr lang="en-US" dirty="0" err="1" smtClean="0"/>
              <a:t>viertel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– quarter past</a:t>
            </a:r>
            <a:endParaRPr lang="en-US" dirty="0"/>
          </a:p>
          <a:p>
            <a:r>
              <a:rPr lang="en-US" dirty="0" smtClean="0"/>
              <a:t>der </a:t>
            </a:r>
            <a:r>
              <a:rPr lang="en-US" dirty="0" err="1" smtClean="0"/>
              <a:t>Beruf</a:t>
            </a:r>
            <a:r>
              <a:rPr lang="en-US" dirty="0" smtClean="0"/>
              <a:t> – the occupation</a:t>
            </a:r>
          </a:p>
          <a:p>
            <a:r>
              <a:rPr lang="en-US" dirty="0" smtClean="0"/>
              <a:t>der Journalist, die </a:t>
            </a:r>
            <a:r>
              <a:rPr lang="en-US" dirty="0" err="1" smtClean="0"/>
              <a:t>Journalistin</a:t>
            </a:r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 smtClean="0"/>
              <a:t>bitte</a:t>
            </a:r>
            <a:r>
              <a:rPr lang="en-US" dirty="0" smtClean="0"/>
              <a:t>?  -  pardon me…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565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133231"/>
            <a:ext cx="3566160" cy="4945307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bisschen</a:t>
            </a:r>
            <a:r>
              <a:rPr lang="en-US" dirty="0" smtClean="0"/>
              <a:t> – a little bit</a:t>
            </a:r>
          </a:p>
          <a:p>
            <a:r>
              <a:rPr lang="en-US" dirty="0" smtClean="0"/>
              <a:t>am </a:t>
            </a:r>
            <a:r>
              <a:rPr lang="en-US" dirty="0" err="1" smtClean="0"/>
              <a:t>Mittag</a:t>
            </a:r>
            <a:r>
              <a:rPr lang="en-US" dirty="0" smtClean="0"/>
              <a:t> – noon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Mittagszeit</a:t>
            </a:r>
            <a:r>
              <a:rPr lang="en-US" dirty="0" smtClean="0"/>
              <a:t> – noon time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Mittagspause</a:t>
            </a:r>
            <a:r>
              <a:rPr lang="en-US" dirty="0" smtClean="0"/>
              <a:t> – lunch-break </a:t>
            </a:r>
          </a:p>
          <a:p>
            <a:r>
              <a:rPr lang="en-US" dirty="0" err="1" smtClean="0"/>
              <a:t>irgendwo</a:t>
            </a:r>
            <a:r>
              <a:rPr lang="en-US" dirty="0" smtClean="0"/>
              <a:t> – somewhere</a:t>
            </a:r>
          </a:p>
          <a:p>
            <a:r>
              <a:rPr lang="en-US" dirty="0" err="1" smtClean="0"/>
              <a:t>anfangen</a:t>
            </a:r>
            <a:r>
              <a:rPr lang="en-US" dirty="0" smtClean="0"/>
              <a:t>  - to begin</a:t>
            </a:r>
          </a:p>
          <a:p>
            <a:r>
              <a:rPr lang="en-US" dirty="0" err="1" smtClean="0"/>
              <a:t>gegen</a:t>
            </a:r>
            <a:r>
              <a:rPr lang="en-US" dirty="0" smtClean="0"/>
              <a:t> 8 </a:t>
            </a:r>
            <a:r>
              <a:rPr lang="en-US" dirty="0" err="1" smtClean="0"/>
              <a:t>Uhr</a:t>
            </a:r>
            <a:r>
              <a:rPr lang="en-US" dirty="0" smtClean="0"/>
              <a:t> – around 8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Honig</a:t>
            </a:r>
            <a:r>
              <a:rPr lang="en-US" dirty="0" smtClean="0"/>
              <a:t> – honey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Geschäft</a:t>
            </a:r>
            <a:r>
              <a:rPr lang="en-US" dirty="0" smtClean="0"/>
              <a:t> – the store</a:t>
            </a:r>
          </a:p>
          <a:p>
            <a:r>
              <a:rPr lang="en-US" dirty="0" smtClean="0"/>
              <a:t>der Laden – the store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133231"/>
            <a:ext cx="3566160" cy="4945307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öffenen</a:t>
            </a:r>
            <a:r>
              <a:rPr lang="en-US" dirty="0" smtClean="0"/>
              <a:t> – to open</a:t>
            </a:r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Beispiel</a:t>
            </a:r>
            <a:r>
              <a:rPr lang="en-US" dirty="0" smtClean="0"/>
              <a:t> – for example </a:t>
            </a:r>
          </a:p>
          <a:p>
            <a:r>
              <a:rPr lang="en-US" dirty="0" err="1" smtClean="0"/>
              <a:t>beispielsweise</a:t>
            </a:r>
            <a:r>
              <a:rPr lang="en-US" dirty="0" smtClean="0"/>
              <a:t> – for example</a:t>
            </a:r>
          </a:p>
          <a:p>
            <a:r>
              <a:rPr lang="en-US" dirty="0" smtClean="0"/>
              <a:t>die Mensa  -- cafeteria at a University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Kantine</a:t>
            </a:r>
            <a:r>
              <a:rPr lang="en-US" dirty="0" smtClean="0"/>
              <a:t> – cafeteria at work</a:t>
            </a:r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Stau</a:t>
            </a:r>
            <a:r>
              <a:rPr lang="en-US" dirty="0" smtClean="0"/>
              <a:t> </a:t>
            </a:r>
            <a:r>
              <a:rPr lang="en-US" dirty="0" err="1" smtClean="0"/>
              <a:t>stehen</a:t>
            </a:r>
            <a:r>
              <a:rPr lang="en-US" dirty="0" smtClean="0"/>
              <a:t> – to be stuck in a traffic jam</a:t>
            </a:r>
          </a:p>
          <a:p>
            <a:r>
              <a:rPr lang="en-US" dirty="0" err="1" smtClean="0"/>
              <a:t>vermeiden</a:t>
            </a:r>
            <a:r>
              <a:rPr lang="en-US" dirty="0" smtClean="0"/>
              <a:t> – to avoid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Verkehr</a:t>
            </a:r>
            <a:r>
              <a:rPr lang="en-US" dirty="0" smtClean="0"/>
              <a:t> – traffic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Verkehrsmittel</a:t>
            </a:r>
            <a:r>
              <a:rPr lang="en-US" dirty="0" smtClean="0"/>
              <a:t> – means of transportation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37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völlig</a:t>
            </a:r>
            <a:r>
              <a:rPr lang="en-US" dirty="0" smtClean="0"/>
              <a:t> – completely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Geduld</a:t>
            </a:r>
            <a:r>
              <a:rPr lang="en-US" dirty="0" smtClean="0"/>
              <a:t> - patience</a:t>
            </a:r>
          </a:p>
          <a:p>
            <a:r>
              <a:rPr lang="en-US" dirty="0" err="1" smtClean="0"/>
              <a:t>gedulig</a:t>
            </a:r>
            <a:r>
              <a:rPr lang="en-US" dirty="0" smtClean="0"/>
              <a:t>  - patience</a:t>
            </a:r>
          </a:p>
          <a:p>
            <a:r>
              <a:rPr lang="en-US" dirty="0" err="1" smtClean="0"/>
              <a:t>berühmt</a:t>
            </a:r>
            <a:r>
              <a:rPr lang="en-US" dirty="0" smtClean="0"/>
              <a:t> – famous</a:t>
            </a:r>
          </a:p>
          <a:p>
            <a:r>
              <a:rPr lang="en-US" dirty="0" err="1" smtClean="0"/>
              <a:t>während</a:t>
            </a:r>
            <a:r>
              <a:rPr lang="en-US" dirty="0" smtClean="0"/>
              <a:t> des </a:t>
            </a:r>
            <a:r>
              <a:rPr lang="en-US" dirty="0" err="1" smtClean="0"/>
              <a:t>Tages</a:t>
            </a:r>
            <a:r>
              <a:rPr lang="en-US" dirty="0" smtClean="0"/>
              <a:t> – during the day</a:t>
            </a:r>
          </a:p>
          <a:p>
            <a:r>
              <a:rPr lang="en-US" dirty="0" err="1" smtClean="0"/>
              <a:t>Verwandte</a:t>
            </a:r>
            <a:r>
              <a:rPr lang="en-US" dirty="0" smtClean="0"/>
              <a:t> – relative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Ausflug</a:t>
            </a:r>
            <a:r>
              <a:rPr lang="en-US" dirty="0" smtClean="0"/>
              <a:t> – trip , outing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anders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 – to do differently 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stürmt</a:t>
            </a:r>
            <a:r>
              <a:rPr lang="en-US" dirty="0" smtClean="0"/>
              <a:t> – it </a:t>
            </a:r>
            <a:r>
              <a:rPr lang="en-US" dirty="0" err="1" smtClean="0"/>
              <a:t>stormes</a:t>
            </a:r>
            <a:endParaRPr lang="en-US" dirty="0" smtClean="0"/>
          </a:p>
          <a:p>
            <a:r>
              <a:rPr lang="en-US" dirty="0" smtClean="0"/>
              <a:t>der Sturm – the storm</a:t>
            </a:r>
          </a:p>
          <a:p>
            <a:r>
              <a:rPr lang="en-US" dirty="0"/>
              <a:t> </a:t>
            </a:r>
            <a:r>
              <a:rPr lang="en-US" dirty="0" err="1" smtClean="0"/>
              <a:t>furchtbar</a:t>
            </a:r>
            <a:r>
              <a:rPr lang="en-US" dirty="0" smtClean="0"/>
              <a:t>, </a:t>
            </a:r>
            <a:r>
              <a:rPr lang="en-US" dirty="0" err="1" smtClean="0"/>
              <a:t>schrecklich</a:t>
            </a:r>
            <a:r>
              <a:rPr lang="en-US" dirty="0" smtClean="0"/>
              <a:t>- terrible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stört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– that bothers me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Verkehr</a:t>
            </a:r>
            <a:r>
              <a:rPr lang="en-US" dirty="0" smtClean="0"/>
              <a:t> – the traffic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Nahverkehr</a:t>
            </a:r>
            <a:r>
              <a:rPr lang="en-US" dirty="0" smtClean="0"/>
              <a:t> – the local traffic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Versorgung</a:t>
            </a:r>
            <a:r>
              <a:rPr lang="en-US" dirty="0" smtClean="0"/>
              <a:t> -  supply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41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11824</TotalTime>
  <Words>1795</Words>
  <Application>Microsoft Macintosh PowerPoint</Application>
  <PresentationFormat>On-screen Show (4:3)</PresentationFormat>
  <Paragraphs>341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Civic</vt:lpstr>
      <vt:lpstr>Deutsch AP </vt:lpstr>
      <vt:lpstr>Donnerstag, der 29. November 2012 Deutsch AP (E – Stunde) Heute ist ein C - Tag</vt:lpstr>
      <vt:lpstr>Hausaufgaben:</vt:lpstr>
      <vt:lpstr>10 Minuten schreiben</vt:lpstr>
      <vt:lpstr>Fragen zum Text: Hausaufgaben</vt:lpstr>
      <vt:lpstr>Das Schulsystem (von Annik)</vt:lpstr>
      <vt:lpstr>Vokabeln</vt:lpstr>
      <vt:lpstr>Vokabeln</vt:lpstr>
      <vt:lpstr>Vokabeln</vt:lpstr>
      <vt:lpstr>Vokabeln</vt:lpstr>
      <vt:lpstr>Vokabeln</vt:lpstr>
      <vt:lpstr>Vokabeln</vt:lpstr>
      <vt:lpstr>Vokabeln</vt:lpstr>
      <vt:lpstr>Vokabeln</vt:lpstr>
      <vt:lpstr>Vokabeln</vt:lpstr>
      <vt:lpstr>Vokabeln</vt:lpstr>
      <vt:lpstr>Vokabeln</vt:lpstr>
      <vt:lpstr>Vokabeln</vt:lpstr>
      <vt:lpstr>Vokabeln</vt:lpstr>
      <vt:lpstr>Vokabeln</vt:lpstr>
      <vt:lpstr>Vokabeln</vt:lpstr>
      <vt:lpstr>Vokabeln</vt:lpstr>
      <vt:lpstr>Verschiedenes</vt:lpstr>
      <vt:lpstr>10 Minuten schreiben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259</cp:revision>
  <dcterms:created xsi:type="dcterms:W3CDTF">2012-09-05T12:59:09Z</dcterms:created>
  <dcterms:modified xsi:type="dcterms:W3CDTF">2012-11-29T16:49:47Z</dcterms:modified>
</cp:coreProperties>
</file>