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notesMasterIdLst>
    <p:notesMasterId r:id="rId8"/>
  </p:notesMasterIdLst>
  <p:sldIdLst>
    <p:sldId id="256" r:id="rId2"/>
    <p:sldId id="258" r:id="rId3"/>
    <p:sldId id="270" r:id="rId4"/>
    <p:sldId id="266" r:id="rId5"/>
    <p:sldId id="274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  <a:srgbClr val="957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80" y="1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6822-EA35-BE40-BC1A-D6A555CFDB64}" type="datetimeFigureOut">
              <a:rPr lang="en-US" smtClean="0"/>
              <a:t>5/3/13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96947-463C-1043-81F6-B5AB2E8420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96947-463C-1043-81F6-B5AB2E8420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7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5/3/13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annefrank.org/de/Subsites/Hom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thek.daserste.de/sendungen_a-z/3304234_ard-sondersendung/13491738_die-europa-rede-des-bundespraesidenten" TargetMode="External"/><Relationship Id="rId4" Type="http://schemas.openxmlformats.org/officeDocument/2006/relationships/hyperlink" Target="http://www.bundespraesident.de/SharedDocs/Reden/DE/Joachim-Gauck/Reden/2013/02/130222-Europ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inestages.spiegel.de/s/tb/27881/hinrichtung-von-hans-und-sophie-scholl-erzogen-zum-widerstan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Freitag</a:t>
            </a:r>
            <a:r>
              <a:rPr lang="en-US" sz="2000" dirty="0" smtClean="0"/>
              <a:t>, der </a:t>
            </a:r>
            <a:r>
              <a:rPr lang="en-US" sz="2000" dirty="0"/>
              <a:t>3</a:t>
            </a:r>
            <a:r>
              <a:rPr lang="en-US" sz="2000" dirty="0" smtClean="0"/>
              <a:t>. Mai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C 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75288"/>
            <a:ext cx="8534400" cy="5017895"/>
          </a:xfrm>
        </p:spPr>
        <p:txBody>
          <a:bodyPr>
            <a:noAutofit/>
          </a:bodyPr>
          <a:lstStyle/>
          <a:p>
            <a:r>
              <a:rPr lang="en-US" sz="1100" b="1" dirty="0"/>
              <a:t>Goal: </a:t>
            </a:r>
            <a:r>
              <a:rPr lang="en-US" sz="1100" dirty="0" smtClean="0"/>
              <a:t>to understand authentic written text, audio material and audio-visual material, which is used on a daily bases in Germany; to understand and participate in the spoken and written communication used on a daily bases in Germany; to understand the culture of German speaking countries.</a:t>
            </a:r>
            <a:endParaRPr lang="en-US" sz="1100" dirty="0"/>
          </a:p>
          <a:p>
            <a:r>
              <a:rPr lang="en-US" sz="1100" b="1" dirty="0" smtClean="0"/>
              <a:t>Unit</a:t>
            </a:r>
            <a:r>
              <a:rPr lang="en-US" sz="1100" b="1" dirty="0"/>
              <a:t>: </a:t>
            </a:r>
            <a:r>
              <a:rPr lang="en-US" sz="1100" dirty="0" smtClean="0"/>
              <a:t>Family &amp; Communities		</a:t>
            </a:r>
            <a:r>
              <a:rPr lang="en-US" sz="1100" dirty="0" err="1" smtClean="0"/>
              <a:t>Familie</a:t>
            </a:r>
            <a:r>
              <a:rPr lang="en-US" sz="1100" dirty="0" smtClean="0"/>
              <a:t> &amp; </a:t>
            </a:r>
            <a:r>
              <a:rPr lang="en-US" sz="1100" dirty="0" err="1" smtClean="0"/>
              <a:t>Gemeinschaft</a:t>
            </a:r>
            <a:endParaRPr lang="en-US" sz="1100" dirty="0" smtClean="0"/>
          </a:p>
          <a:p>
            <a:r>
              <a:rPr lang="en-US" sz="1100" b="1" dirty="0" smtClean="0"/>
              <a:t>Key Question: </a:t>
            </a:r>
          </a:p>
          <a:p>
            <a:pPr lvl="1"/>
            <a:r>
              <a:rPr lang="en-US" sz="1100" dirty="0" smtClean="0"/>
              <a:t>AP </a:t>
            </a:r>
            <a:r>
              <a:rPr lang="en-US" sz="1100" dirty="0" err="1" smtClean="0"/>
              <a:t>Einheit</a:t>
            </a:r>
            <a:r>
              <a:rPr lang="en-US" sz="1100" dirty="0" smtClean="0"/>
              <a:t>: Was </a:t>
            </a:r>
            <a:r>
              <a:rPr lang="en-US" sz="1100" dirty="0" err="1" smtClean="0"/>
              <a:t>bedeutet</a:t>
            </a:r>
            <a:r>
              <a:rPr lang="en-US" sz="1100" dirty="0" smtClean="0"/>
              <a:t> </a:t>
            </a:r>
            <a:r>
              <a:rPr lang="en-US" sz="1100" dirty="0" err="1" smtClean="0"/>
              <a:t>Familie</a:t>
            </a:r>
            <a:r>
              <a:rPr lang="en-US" sz="1100" dirty="0" smtClean="0"/>
              <a:t> &amp; </a:t>
            </a:r>
            <a:r>
              <a:rPr lang="en-US" sz="1100" dirty="0" err="1" smtClean="0"/>
              <a:t>Gemeinschaft</a:t>
            </a:r>
            <a:r>
              <a:rPr lang="en-US" sz="1100" dirty="0" smtClean="0"/>
              <a:t> </a:t>
            </a:r>
            <a:r>
              <a:rPr lang="en-US" sz="1100" dirty="0" err="1" smtClean="0"/>
              <a:t>für</a:t>
            </a:r>
            <a:r>
              <a:rPr lang="en-US" sz="1100" dirty="0" smtClean="0"/>
              <a:t> </a:t>
            </a:r>
            <a:r>
              <a:rPr lang="en-US" sz="1100" dirty="0" err="1" smtClean="0"/>
              <a:t>dich</a:t>
            </a:r>
            <a:r>
              <a:rPr lang="en-US" sz="1100" dirty="0" smtClean="0"/>
              <a:t>? </a:t>
            </a:r>
            <a:r>
              <a:rPr lang="en-US" sz="1100" dirty="0" err="1" smtClean="0"/>
              <a:t>Für</a:t>
            </a:r>
            <a:r>
              <a:rPr lang="en-US" sz="1100" dirty="0" smtClean="0"/>
              <a:t> die Gesellschaft?</a:t>
            </a:r>
          </a:p>
          <a:p>
            <a:r>
              <a:rPr lang="en-US" sz="1200" b="1" dirty="0" smtClean="0"/>
              <a:t>Objective:</a:t>
            </a:r>
            <a:endParaRPr lang="en-US" sz="1200" dirty="0" smtClean="0"/>
          </a:p>
          <a:p>
            <a:pPr lvl="1"/>
            <a:r>
              <a:rPr lang="en-US" sz="1200" dirty="0" smtClean="0"/>
              <a:t>reflect on the previous unit</a:t>
            </a:r>
          </a:p>
          <a:p>
            <a:pPr lvl="1"/>
            <a:r>
              <a:rPr lang="en-US" sz="1200" dirty="0" smtClean="0"/>
              <a:t>write an email to the students in Germany</a:t>
            </a:r>
          </a:p>
          <a:p>
            <a:pPr lvl="1"/>
            <a:r>
              <a:rPr lang="en-US" sz="1200" dirty="0" smtClean="0"/>
              <a:t>to discuss the different meanings of community</a:t>
            </a:r>
          </a:p>
          <a:p>
            <a:pPr lvl="1"/>
            <a:endParaRPr lang="en-US" sz="1200" dirty="0"/>
          </a:p>
          <a:p>
            <a:r>
              <a:rPr lang="en-US" sz="1200" b="1" dirty="0" err="1" smtClean="0"/>
              <a:t>Unterricht</a:t>
            </a:r>
            <a:r>
              <a:rPr lang="en-US" sz="1200" b="1" dirty="0" smtClean="0"/>
              <a:t>: </a:t>
            </a:r>
          </a:p>
          <a:p>
            <a:pPr lvl="1"/>
            <a:r>
              <a:rPr lang="en-US" sz="1200" dirty="0" smtClean="0"/>
              <a:t>Unit reflection: </a:t>
            </a:r>
            <a:r>
              <a:rPr lang="en-US" sz="1200" dirty="0" err="1" smtClean="0"/>
              <a:t>Schönheit</a:t>
            </a:r>
            <a:r>
              <a:rPr lang="en-US" sz="1200" dirty="0" smtClean="0"/>
              <a:t> und </a:t>
            </a:r>
            <a:r>
              <a:rPr lang="en-US" sz="1200" dirty="0" err="1" smtClean="0"/>
              <a:t>Ästhetik</a:t>
            </a:r>
            <a:endParaRPr lang="en-US" sz="1200" dirty="0" smtClean="0"/>
          </a:p>
          <a:p>
            <a:pPr lvl="1"/>
            <a:r>
              <a:rPr lang="en-US" sz="1200" dirty="0" smtClean="0"/>
              <a:t>Email an die </a:t>
            </a:r>
            <a:r>
              <a:rPr lang="en-US" sz="1200" dirty="0" err="1" smtClean="0"/>
              <a:t>Schüler</a:t>
            </a:r>
            <a:r>
              <a:rPr lang="en-US" sz="1200" dirty="0" smtClean="0"/>
              <a:t> in Deutschland</a:t>
            </a:r>
            <a:r>
              <a:rPr lang="en-US" sz="1200" dirty="0"/>
              <a:t> </a:t>
            </a:r>
            <a:r>
              <a:rPr lang="en-US" sz="1200" dirty="0" err="1" smtClean="0"/>
              <a:t>besprechen</a:t>
            </a:r>
            <a:r>
              <a:rPr lang="en-US" sz="1200" dirty="0" smtClean="0"/>
              <a:t> – </a:t>
            </a:r>
            <a:r>
              <a:rPr lang="en-US" sz="1200" dirty="0" err="1" smtClean="0"/>
              <a:t>gibt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r>
              <a:rPr lang="en-US" sz="1200" dirty="0" smtClean="0"/>
              <a:t> </a:t>
            </a:r>
            <a:r>
              <a:rPr lang="en-US" sz="1200" dirty="0" err="1" smtClean="0"/>
              <a:t>Fragen</a:t>
            </a:r>
            <a:r>
              <a:rPr lang="en-US" sz="1200" smtClean="0"/>
              <a:t>?</a:t>
            </a:r>
            <a:endParaRPr lang="en-US" sz="1200" dirty="0" smtClean="0"/>
          </a:p>
          <a:p>
            <a:pPr marL="605790" lvl="1" indent="-285750"/>
            <a:r>
              <a:rPr lang="en-US" sz="1200" dirty="0" smtClean="0"/>
              <a:t>Was </a:t>
            </a:r>
            <a:r>
              <a:rPr lang="en-US" sz="1200" dirty="0" err="1" smtClean="0"/>
              <a:t>bedeutet</a:t>
            </a:r>
            <a:r>
              <a:rPr lang="en-US" sz="1200" dirty="0" smtClean="0"/>
              <a:t> </a:t>
            </a:r>
            <a:r>
              <a:rPr lang="en-US" sz="1200" dirty="0" err="1" smtClean="0"/>
              <a:t>Gemeinschaft</a:t>
            </a:r>
            <a:r>
              <a:rPr lang="en-US" sz="1200" dirty="0" smtClean="0"/>
              <a:t>?</a:t>
            </a:r>
          </a:p>
          <a:p>
            <a:pPr marL="605790" lvl="1" indent="-285750"/>
            <a:r>
              <a:rPr lang="en-US" sz="1200" dirty="0" err="1" smtClean="0"/>
              <a:t>Schaue</a:t>
            </a:r>
            <a:r>
              <a:rPr lang="en-US" sz="1200" dirty="0" smtClean="0"/>
              <a:t> </a:t>
            </a:r>
            <a:r>
              <a:rPr lang="en-US" sz="1200" dirty="0" err="1" smtClean="0"/>
              <a:t>bei</a:t>
            </a:r>
            <a:r>
              <a:rPr lang="en-US" sz="1200" dirty="0" smtClean="0"/>
              <a:t> </a:t>
            </a:r>
            <a:r>
              <a:rPr lang="en-US" sz="1200" dirty="0" err="1" smtClean="0"/>
              <a:t>leo.dict</a:t>
            </a:r>
            <a:r>
              <a:rPr lang="en-US" sz="1200" dirty="0" smtClean="0"/>
              <a:t> </a:t>
            </a:r>
            <a:r>
              <a:rPr lang="en-US" sz="1200" dirty="0" err="1" smtClean="0"/>
              <a:t>oder</a:t>
            </a:r>
            <a:r>
              <a:rPr lang="en-US" sz="1200" dirty="0" smtClean="0"/>
              <a:t> </a:t>
            </a:r>
            <a:r>
              <a:rPr lang="en-US" sz="1200" dirty="0" err="1" smtClean="0"/>
              <a:t>Linguee</a:t>
            </a:r>
            <a:r>
              <a:rPr lang="en-US" sz="1200" dirty="0" smtClean="0"/>
              <a:t> </a:t>
            </a:r>
            <a:r>
              <a:rPr lang="en-US" sz="1200" dirty="0" err="1" smtClean="0"/>
              <a:t>nach</a:t>
            </a:r>
            <a:r>
              <a:rPr lang="en-US" sz="1200" dirty="0" smtClean="0"/>
              <a:t>, </a:t>
            </a:r>
            <a:r>
              <a:rPr lang="en-US" sz="1200" dirty="0" err="1" smtClean="0"/>
              <a:t>arbeite</a:t>
            </a:r>
            <a:r>
              <a:rPr lang="en-US" sz="1200" dirty="0" smtClean="0"/>
              <a:t> mit </a:t>
            </a:r>
            <a:r>
              <a:rPr lang="en-US" sz="1200" dirty="0" err="1" smtClean="0"/>
              <a:t>einem</a:t>
            </a:r>
            <a:r>
              <a:rPr lang="en-US" sz="1200" dirty="0" smtClean="0"/>
              <a:t> </a:t>
            </a:r>
            <a:r>
              <a:rPr lang="en-US" sz="1200" dirty="0" err="1" smtClean="0"/>
              <a:t>anderen</a:t>
            </a:r>
            <a:r>
              <a:rPr lang="en-US" sz="1200" dirty="0" smtClean="0"/>
              <a:t> </a:t>
            </a:r>
            <a:r>
              <a:rPr lang="en-US" sz="1200" dirty="0" err="1" smtClean="0"/>
              <a:t>Schüler</a:t>
            </a:r>
            <a:r>
              <a:rPr lang="en-US" sz="1200" dirty="0" smtClean="0"/>
              <a:t>: Was </a:t>
            </a:r>
            <a:r>
              <a:rPr lang="en-US" sz="1200" dirty="0" err="1" smtClean="0"/>
              <a:t>bedeutet</a:t>
            </a:r>
            <a:r>
              <a:rPr lang="en-US" sz="1200" dirty="0" smtClean="0"/>
              <a:t>:</a:t>
            </a:r>
          </a:p>
          <a:p>
            <a:pPr marL="880110" lvl="2" indent="-285750"/>
            <a:r>
              <a:rPr lang="en-US" sz="1200" dirty="0" smtClean="0"/>
              <a:t>1. Community</a:t>
            </a:r>
            <a:r>
              <a:rPr lang="en-US" sz="1200" dirty="0"/>
              <a:t>	</a:t>
            </a:r>
            <a:r>
              <a:rPr lang="en-US" sz="1200" dirty="0" smtClean="0"/>
              <a:t>	2. </a:t>
            </a:r>
            <a:r>
              <a:rPr lang="en-US" sz="1200" dirty="0" err="1" smtClean="0"/>
              <a:t>Gemeinschaft</a:t>
            </a:r>
            <a:r>
              <a:rPr lang="en-US" sz="1200" dirty="0" smtClean="0"/>
              <a:t>	3. </a:t>
            </a:r>
            <a:r>
              <a:rPr lang="en-US" sz="1200" dirty="0" err="1" smtClean="0"/>
              <a:t>Gemeinde</a:t>
            </a:r>
            <a:r>
              <a:rPr lang="en-US" sz="1200" dirty="0"/>
              <a:t>	</a:t>
            </a:r>
            <a:r>
              <a:rPr lang="en-US" sz="1200" dirty="0" smtClean="0"/>
              <a:t>	4. Gesellschaft</a:t>
            </a:r>
          </a:p>
          <a:p>
            <a:pPr marL="594360" lvl="2" indent="0">
              <a:buNone/>
            </a:pPr>
            <a:endParaRPr lang="en-US" sz="1400" b="1" dirty="0"/>
          </a:p>
          <a:p>
            <a:r>
              <a:rPr lang="en-US" sz="1200" b="1" dirty="0" err="1" smtClean="0"/>
              <a:t>Hausaufgaben</a:t>
            </a:r>
            <a:r>
              <a:rPr lang="en-US" sz="1200" b="1" dirty="0" smtClean="0"/>
              <a:t>: </a:t>
            </a:r>
            <a:r>
              <a:rPr lang="en-US" sz="1200" b="1" dirty="0" err="1" smtClean="0"/>
              <a:t>Lesen</a:t>
            </a:r>
            <a:r>
              <a:rPr lang="en-US" sz="1200" b="1" dirty="0" smtClean="0"/>
              <a:t>: Anne Frank: Angst </a:t>
            </a:r>
            <a:r>
              <a:rPr lang="en-US" sz="1200" b="1" dirty="0" err="1" smtClean="0"/>
              <a:t>Seite</a:t>
            </a:r>
            <a:r>
              <a:rPr lang="en-US" sz="1200" b="1" dirty="0" smtClean="0"/>
              <a:t> 40 – 41  </a:t>
            </a:r>
            <a:r>
              <a:rPr lang="en-US" sz="1200" b="1" dirty="0" err="1" smtClean="0"/>
              <a:t>Schaue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dir</a:t>
            </a:r>
            <a:r>
              <a:rPr lang="en-US" sz="1200" b="1" dirty="0" smtClean="0"/>
              <a:t> das </a:t>
            </a:r>
            <a:r>
              <a:rPr lang="en-US" sz="1200" b="1" dirty="0" err="1" smtClean="0"/>
              <a:t>virtuelle</a:t>
            </a:r>
            <a:r>
              <a:rPr lang="en-US" sz="1200" b="1" dirty="0" smtClean="0"/>
              <a:t> Anne Frank </a:t>
            </a:r>
            <a:r>
              <a:rPr lang="en-US" sz="1200" b="1" dirty="0" err="1" smtClean="0"/>
              <a:t>Haus</a:t>
            </a:r>
            <a:r>
              <a:rPr lang="en-US" sz="1200" b="1" dirty="0" smtClean="0"/>
              <a:t> an.</a:t>
            </a:r>
          </a:p>
          <a:p>
            <a:r>
              <a:rPr lang="en-US" sz="1200" b="1" dirty="0">
                <a:hlinkClick r:id="rId3"/>
              </a:rPr>
              <a:t>http://www.annefrank.org/de/Subsites/Home</a:t>
            </a:r>
            <a:r>
              <a:rPr lang="en-US" sz="1200" b="1" dirty="0" smtClean="0">
                <a:hlinkClick r:id="rId3"/>
              </a:rPr>
              <a:t>/</a:t>
            </a:r>
            <a:r>
              <a:rPr lang="en-US" sz="1200" b="1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Writing:</a:t>
            </a:r>
          </a:p>
          <a:p>
            <a:r>
              <a:rPr lang="en-US" dirty="0"/>
              <a:t>check your writing for organization of your thoughts</a:t>
            </a:r>
          </a:p>
          <a:p>
            <a:pPr lvl="1"/>
            <a:r>
              <a:rPr lang="en-US" sz="2500" dirty="0"/>
              <a:t>present sources viewpoints</a:t>
            </a:r>
          </a:p>
          <a:p>
            <a:pPr lvl="1"/>
            <a:r>
              <a:rPr lang="en-US" sz="2500" dirty="0"/>
              <a:t>clearly state your own viewpoint – and defend it</a:t>
            </a:r>
          </a:p>
          <a:p>
            <a:pPr lvl="2"/>
            <a:r>
              <a:rPr lang="en-US" sz="2500" dirty="0"/>
              <a:t>use all sources to support your essay</a:t>
            </a:r>
          </a:p>
          <a:p>
            <a:pPr lvl="2"/>
            <a:r>
              <a:rPr lang="en-US" sz="2500" dirty="0"/>
              <a:t>identify sources clearly</a:t>
            </a:r>
          </a:p>
          <a:p>
            <a:pPr marL="0" indent="0">
              <a:buNone/>
            </a:pPr>
            <a:endParaRPr lang="en-US" sz="2500" b="1" dirty="0" smtClean="0"/>
          </a:p>
          <a:p>
            <a:pPr marL="0" indent="0">
              <a:buNone/>
            </a:pPr>
            <a:r>
              <a:rPr lang="en-US" b="1" dirty="0" smtClean="0"/>
              <a:t>Grammar:</a:t>
            </a:r>
          </a:p>
          <a:p>
            <a:r>
              <a:rPr lang="en-US" dirty="0" smtClean="0"/>
              <a:t>spelling</a:t>
            </a:r>
          </a:p>
          <a:p>
            <a:r>
              <a:rPr lang="en-US" dirty="0" smtClean="0"/>
              <a:t>verb conjugations</a:t>
            </a:r>
          </a:p>
          <a:p>
            <a:r>
              <a:rPr lang="en-US" dirty="0" smtClean="0"/>
              <a:t>verb placement</a:t>
            </a:r>
          </a:p>
          <a:p>
            <a:r>
              <a:rPr lang="en-US" dirty="0" smtClean="0"/>
              <a:t>reflexive verbs – and reflexive pronouns</a:t>
            </a:r>
          </a:p>
          <a:p>
            <a:r>
              <a:rPr lang="en-US" dirty="0" smtClean="0"/>
              <a:t>possessive pronouns (mine, yours, his, hers)</a:t>
            </a:r>
          </a:p>
          <a:p>
            <a:r>
              <a:rPr lang="en-US" dirty="0" smtClean="0"/>
              <a:t>time expressions</a:t>
            </a:r>
          </a:p>
          <a:p>
            <a:r>
              <a:rPr lang="en-US" dirty="0" smtClean="0"/>
              <a:t>punctuation</a:t>
            </a:r>
          </a:p>
          <a:p>
            <a:r>
              <a:rPr lang="en-US" dirty="0"/>
              <a:t>endings of words when in use with prepositions</a:t>
            </a:r>
          </a:p>
          <a:p>
            <a:r>
              <a:rPr lang="en-US" dirty="0"/>
              <a:t>endings of articles with nouns used in Dative or Accusative case</a:t>
            </a:r>
          </a:p>
          <a:p>
            <a:r>
              <a:rPr lang="en-US" dirty="0" smtClean="0"/>
              <a:t>does your sentence have a necessary ingredients? </a:t>
            </a:r>
          </a:p>
          <a:p>
            <a:pPr lvl="1"/>
            <a:r>
              <a:rPr lang="en-US" dirty="0" smtClean="0"/>
              <a:t>verbs – all parts (modal verb needs an action verb for example)</a:t>
            </a:r>
          </a:p>
          <a:p>
            <a:pPr lvl="1"/>
            <a:r>
              <a:rPr lang="en-US" dirty="0" smtClean="0"/>
              <a:t>subjects</a:t>
            </a:r>
          </a:p>
          <a:p>
            <a:pPr lvl="1"/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prepositions</a:t>
            </a:r>
          </a:p>
          <a:p>
            <a:r>
              <a:rPr lang="en-US" dirty="0" smtClean="0"/>
              <a:t>translate you German sentence back into English and check whether you really use all the words in German that convey the meaning in English.</a:t>
            </a:r>
          </a:p>
        </p:txBody>
      </p:sp>
    </p:spTree>
    <p:extLst>
      <p:ext uri="{BB962C8B-B14F-4D97-AF65-F5344CB8AC3E}">
        <p14:creationId xmlns:p14="http://schemas.microsoft.com/office/powerpoint/2010/main" val="299276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Schönheit</a:t>
            </a:r>
            <a:r>
              <a:rPr lang="en-US" dirty="0" smtClean="0"/>
              <a:t> &amp; </a:t>
            </a:r>
            <a:r>
              <a:rPr lang="en-US" dirty="0" err="1" smtClean="0"/>
              <a:t>Ästhetik</a:t>
            </a:r>
            <a:endParaRPr lang="en-US" sz="2800" dirty="0" smtClean="0"/>
          </a:p>
          <a:p>
            <a:pPr lvl="1"/>
            <a:r>
              <a:rPr lang="en-US" sz="2800" dirty="0" smtClean="0"/>
              <a:t>Wi….e</a:t>
            </a:r>
            <a:endParaRPr lang="en-US" dirty="0" smtClean="0"/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second semester portfolio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Unit Reflections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 and reflection about the second semester and the AP exam. </a:t>
            </a:r>
          </a:p>
          <a:p>
            <a:pPr lvl="1"/>
            <a:r>
              <a:rPr lang="en-US" dirty="0" smtClean="0"/>
              <a:t>Why or why not are you taking the AP exam? </a:t>
            </a:r>
          </a:p>
          <a:p>
            <a:pPr lvl="1"/>
            <a:r>
              <a:rPr lang="en-US" dirty="0" smtClean="0"/>
              <a:t>Do you think your studies broadened your perspective 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6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für</a:t>
            </a:r>
            <a:r>
              <a:rPr lang="en-US" dirty="0" smtClean="0"/>
              <a:t> den </a:t>
            </a:r>
            <a:r>
              <a:rPr lang="en-US" dirty="0" err="1" smtClean="0"/>
              <a:t>Unterricht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http://einestages.spiegel.de/s/tb/27881/hinrichtung-von-hans-und-sophie-scholl-erzogen-zum-</a:t>
            </a:r>
            <a:r>
              <a:rPr lang="en-US" dirty="0" smtClean="0">
                <a:hlinkClick r:id="rId2"/>
              </a:rPr>
              <a:t>widerstand.html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http://mediathek.daserste.de/sendungen_a-z/3304234_ard-sondersendung/13491738_die-europa-rede-des-</a:t>
            </a:r>
            <a:r>
              <a:rPr lang="en-US" dirty="0" smtClean="0">
                <a:hlinkClick r:id="rId3"/>
              </a:rPr>
              <a:t>bundespraesidenten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http://www.bundespraesident.de/SharedDocs/Reden/DE/Joachim-Gauck/Reden/2013/02/130222-Europa.html</a:t>
            </a:r>
            <a:r>
              <a:rPr lang="en-US" dirty="0" smtClean="0">
                <a:hlinkClick r:id="rId4"/>
              </a:rPr>
              <a:t>#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92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21235</TotalTime>
  <Words>442</Words>
  <Application>Microsoft Macintosh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Deutsch AP </vt:lpstr>
      <vt:lpstr>Freitag, der 3. Mai 2013 Deutsch AP (E Stunde) Heute ist ein C Tag</vt:lpstr>
      <vt:lpstr>Korrekturen</vt:lpstr>
      <vt:lpstr>10 Minuten schreiben</vt:lpstr>
      <vt:lpstr>Portfolio</vt:lpstr>
      <vt:lpstr>für den Unterricht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490</cp:revision>
  <dcterms:created xsi:type="dcterms:W3CDTF">2012-09-05T12:59:09Z</dcterms:created>
  <dcterms:modified xsi:type="dcterms:W3CDTF">2013-05-03T16:53:43Z</dcterms:modified>
</cp:coreProperties>
</file>