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1" r:id="rId1"/>
  </p:sldMasterIdLst>
  <p:notesMasterIdLst>
    <p:notesMasterId r:id="rId21"/>
  </p:notesMasterIdLst>
  <p:sldIdLst>
    <p:sldId id="256" r:id="rId2"/>
    <p:sldId id="258" r:id="rId3"/>
    <p:sldId id="279" r:id="rId4"/>
    <p:sldId id="280" r:id="rId5"/>
    <p:sldId id="268" r:id="rId6"/>
    <p:sldId id="270" r:id="rId7"/>
    <p:sldId id="266" r:id="rId8"/>
    <p:sldId id="259" r:id="rId9"/>
    <p:sldId id="261" r:id="rId10"/>
    <p:sldId id="262" r:id="rId11"/>
    <p:sldId id="263" r:id="rId12"/>
    <p:sldId id="264" r:id="rId13"/>
    <p:sldId id="271" r:id="rId14"/>
    <p:sldId id="272" r:id="rId15"/>
    <p:sldId id="276" r:id="rId16"/>
    <p:sldId id="265" r:id="rId17"/>
    <p:sldId id="281" r:id="rId18"/>
    <p:sldId id="274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80" y="7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B6822-EA35-BE40-BC1A-D6A555CFDB64}" type="datetimeFigureOut">
              <a:rPr lang="en-US" smtClean="0"/>
              <a:t>3/4/13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96947-463C-1043-81F6-B5AB2E842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96947-463C-1043-81F6-B5AB2E8420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7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3/4/13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3/4/13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3/4/13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bafoeg-rechner.de/FAQ/rueckzahlung.php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thek.daserste.de/sendungen_a-z/3304234_ard-sondersendung/13491738_die-europa-rede-des-bundespraesidenten" TargetMode="External"/><Relationship Id="rId4" Type="http://schemas.openxmlformats.org/officeDocument/2006/relationships/hyperlink" Target="http://www.bundespraesident.de/SharedDocs/Reden/DE/Joachim-Gauck/Reden/2013/02/130222-Europa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inestages.spiegel.de/s/tb/27881/hinrichtung-von-hans-und-sophie-scholl-erzogen-zum-widerstand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deutschland.de/d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deutschland.de/de/topic/wissen/netzwerke-kooperationen/sind-die-meere-noch-zu-rette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fraunhofer.de/de/ueber-fraunhofe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Steuerbüro</a:t>
            </a:r>
            <a:r>
              <a:rPr lang="en-US" dirty="0" smtClean="0"/>
              <a:t> – the tax office</a:t>
            </a:r>
          </a:p>
          <a:p>
            <a:r>
              <a:rPr lang="en-US" dirty="0" err="1" smtClean="0"/>
              <a:t>beinhalten</a:t>
            </a:r>
            <a:r>
              <a:rPr lang="en-US" dirty="0" smtClean="0"/>
              <a:t> – to contain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Inhalt</a:t>
            </a:r>
            <a:r>
              <a:rPr lang="en-US" dirty="0" smtClean="0"/>
              <a:t> – the content</a:t>
            </a:r>
          </a:p>
          <a:p>
            <a:endParaRPr lang="en-US" dirty="0"/>
          </a:p>
          <a:p>
            <a:r>
              <a:rPr lang="en-US" dirty="0" smtClean="0"/>
              <a:t>in order to – um  _____ </a:t>
            </a:r>
            <a:r>
              <a:rPr lang="en-US" dirty="0" err="1" smtClean="0"/>
              <a:t>zu</a:t>
            </a:r>
            <a:r>
              <a:rPr lang="en-US" dirty="0" smtClean="0"/>
              <a:t> “verb”</a:t>
            </a:r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brauchen</a:t>
            </a:r>
            <a:r>
              <a:rPr lang="en-US" dirty="0" smtClean="0"/>
              <a:t> 200 </a:t>
            </a:r>
            <a:r>
              <a:rPr lang="en-US" dirty="0" err="1" smtClean="0"/>
              <a:t>Stunden</a:t>
            </a:r>
            <a:r>
              <a:rPr lang="en-US" dirty="0" smtClean="0"/>
              <a:t>, </a:t>
            </a:r>
            <a:r>
              <a:rPr lang="en-US" u="sng" dirty="0" smtClean="0"/>
              <a:t>um</a:t>
            </a:r>
            <a:r>
              <a:rPr lang="en-US" dirty="0" smtClean="0"/>
              <a:t> den </a:t>
            </a:r>
            <a:r>
              <a:rPr lang="en-US" dirty="0" err="1" smtClean="0"/>
              <a:t>Abschluss</a:t>
            </a:r>
            <a:r>
              <a:rPr lang="en-US" dirty="0" smtClean="0"/>
              <a:t> </a:t>
            </a:r>
            <a:r>
              <a:rPr lang="en-US" u="sng" dirty="0" err="1" smtClean="0"/>
              <a:t>zu</a:t>
            </a:r>
            <a:r>
              <a:rPr lang="en-US" u="sng" dirty="0" smtClean="0"/>
              <a:t> </a:t>
            </a:r>
            <a:r>
              <a:rPr lang="en-US" u="sng" dirty="0" err="1" smtClean="0"/>
              <a:t>machen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We need 200 hours, </a:t>
            </a:r>
            <a:r>
              <a:rPr lang="en-US" u="sng" dirty="0" smtClean="0"/>
              <a:t>in order to</a:t>
            </a:r>
            <a:r>
              <a:rPr lang="en-US" dirty="0" smtClean="0"/>
              <a:t> graduate</a:t>
            </a:r>
          </a:p>
          <a:p>
            <a:endParaRPr lang="en-US" dirty="0" smtClean="0"/>
          </a:p>
          <a:p>
            <a:r>
              <a:rPr lang="en-US" dirty="0" smtClean="0"/>
              <a:t>to graduate – den </a:t>
            </a:r>
            <a:r>
              <a:rPr lang="en-US" dirty="0" err="1" smtClean="0"/>
              <a:t>Abschluss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Karte</a:t>
            </a:r>
            <a:r>
              <a:rPr lang="en-US" dirty="0" smtClean="0"/>
              <a:t>, </a:t>
            </a:r>
            <a:r>
              <a:rPr lang="en-US" u="sng" dirty="0" smtClean="0"/>
              <a:t>um</a:t>
            </a:r>
            <a:r>
              <a:rPr lang="en-US" dirty="0" smtClean="0"/>
              <a:t> </a:t>
            </a:r>
            <a:r>
              <a:rPr lang="en-US" dirty="0" err="1" smtClean="0"/>
              <a:t>ehrenamtliche</a:t>
            </a:r>
            <a:r>
              <a:rPr lang="en-US" dirty="0" smtClean="0"/>
              <a:t> </a:t>
            </a:r>
            <a:r>
              <a:rPr lang="en-US" dirty="0" err="1" smtClean="0"/>
              <a:t>Studen</a:t>
            </a:r>
            <a:r>
              <a:rPr lang="en-US" dirty="0" smtClean="0"/>
              <a:t> </a:t>
            </a:r>
            <a:r>
              <a:rPr lang="en-US" dirty="0" err="1" smtClean="0"/>
              <a:t>auf</a:t>
            </a:r>
            <a:r>
              <a:rPr lang="en-US" u="sng" dirty="0" err="1" smtClean="0"/>
              <a:t>zu</a:t>
            </a:r>
            <a:r>
              <a:rPr lang="en-US" dirty="0" err="1" smtClean="0"/>
              <a:t>schreiben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aufschreiben</a:t>
            </a:r>
            <a:r>
              <a:rPr lang="en-US" dirty="0" smtClean="0"/>
              <a:t> – to record</a:t>
            </a:r>
          </a:p>
          <a:p>
            <a:endParaRPr lang="en-US" dirty="0"/>
          </a:p>
          <a:p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gleichen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– at the same time</a:t>
            </a:r>
          </a:p>
          <a:p>
            <a:endParaRPr lang="en-US" dirty="0"/>
          </a:p>
          <a:p>
            <a:r>
              <a:rPr lang="en-US" dirty="0" err="1" smtClean="0"/>
              <a:t>Abschliessend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: </a:t>
            </a:r>
            <a:r>
              <a:rPr lang="en-US" dirty="0" err="1" smtClean="0"/>
              <a:t>Ich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In conclusion I would like to say: I…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0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Gesetz</a:t>
            </a:r>
            <a:r>
              <a:rPr lang="en-US" dirty="0" smtClean="0"/>
              <a:t>- the law</a:t>
            </a:r>
          </a:p>
          <a:p>
            <a:r>
              <a:rPr lang="en-US" dirty="0" err="1" smtClean="0"/>
              <a:t>unterschreiben</a:t>
            </a:r>
            <a:r>
              <a:rPr lang="en-US" dirty="0" smtClean="0"/>
              <a:t> – to sign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Pistole</a:t>
            </a:r>
            <a:r>
              <a:rPr lang="en-US" dirty="0" smtClean="0"/>
              <a:t>- the pistol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Gewehr</a:t>
            </a:r>
            <a:r>
              <a:rPr lang="en-US" dirty="0" smtClean="0"/>
              <a:t> – the gun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Regierung</a:t>
            </a:r>
            <a:r>
              <a:rPr lang="en-US" dirty="0" smtClean="0"/>
              <a:t> – the government</a:t>
            </a:r>
          </a:p>
          <a:p>
            <a:r>
              <a:rPr lang="en-US" dirty="0" err="1" smtClean="0"/>
              <a:t>nicht</a:t>
            </a:r>
            <a:r>
              <a:rPr lang="en-US" dirty="0" smtClean="0"/>
              <a:t> so </a:t>
            </a:r>
            <a:r>
              <a:rPr lang="en-US" dirty="0" err="1" smtClean="0"/>
              <a:t>wichtig</a:t>
            </a:r>
            <a:r>
              <a:rPr lang="en-US" dirty="0" smtClean="0"/>
              <a:t> – not so/as important</a:t>
            </a:r>
          </a:p>
          <a:p>
            <a:r>
              <a:rPr lang="en-US" dirty="0" err="1" smtClean="0"/>
              <a:t>nur</a:t>
            </a:r>
            <a:r>
              <a:rPr lang="en-US" dirty="0" smtClean="0"/>
              <a:t> – only </a:t>
            </a:r>
          </a:p>
          <a:p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 – never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bewerben</a:t>
            </a:r>
            <a:r>
              <a:rPr lang="en-US" dirty="0" smtClean="0"/>
              <a:t> – to apply (for a job, university,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die </a:t>
            </a:r>
            <a:r>
              <a:rPr lang="en-US" dirty="0" err="1" smtClean="0"/>
              <a:t>Bewerbung</a:t>
            </a:r>
            <a:r>
              <a:rPr lang="en-US" dirty="0" smtClean="0"/>
              <a:t> – the application (for a job …)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Anzeige</a:t>
            </a:r>
            <a:r>
              <a:rPr lang="en-US" dirty="0" smtClean="0"/>
              <a:t> – the announcement, advertisement</a:t>
            </a:r>
          </a:p>
          <a:p>
            <a:r>
              <a:rPr lang="en-US" dirty="0" err="1" smtClean="0"/>
              <a:t>qualifizieren</a:t>
            </a:r>
            <a:r>
              <a:rPr lang="en-US" dirty="0" smtClean="0"/>
              <a:t> – to qualify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für</a:t>
            </a:r>
            <a:r>
              <a:rPr lang="en-US" dirty="0" smtClean="0"/>
              <a:t> …. </a:t>
            </a:r>
            <a:r>
              <a:rPr lang="en-US" dirty="0" err="1" smtClean="0"/>
              <a:t>qualifiziert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– I am qualified for….</a:t>
            </a:r>
          </a:p>
        </p:txBody>
      </p:sp>
    </p:spTree>
    <p:extLst>
      <p:ext uri="{BB962C8B-B14F-4D97-AF65-F5344CB8AC3E}">
        <p14:creationId xmlns:p14="http://schemas.microsoft.com/office/powerpoint/2010/main" val="100639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die Operation – surgery</a:t>
            </a:r>
          </a:p>
          <a:p>
            <a:r>
              <a:rPr lang="en-US" dirty="0" smtClean="0"/>
              <a:t>der Hals – throat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Stunden</a:t>
            </a:r>
            <a:r>
              <a:rPr lang="en-US" dirty="0" smtClean="0"/>
              <a:t> – hour</a:t>
            </a:r>
          </a:p>
          <a:p>
            <a:r>
              <a:rPr lang="en-US" dirty="0" smtClean="0"/>
              <a:t>den </a:t>
            </a:r>
            <a:r>
              <a:rPr lang="en-US" dirty="0" err="1" smtClean="0"/>
              <a:t>ganzen</a:t>
            </a:r>
            <a:r>
              <a:rPr lang="en-US" dirty="0" smtClean="0"/>
              <a:t> Tag – the whole day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Nachhilfeunterricht</a:t>
            </a:r>
            <a:r>
              <a:rPr lang="en-US" dirty="0" smtClean="0"/>
              <a:t> – tutoring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 – the lesson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Kommunikation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Fähigkeit</a:t>
            </a:r>
            <a:r>
              <a:rPr lang="en-US" dirty="0" smtClean="0"/>
              <a:t> – the ability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Juni</a:t>
            </a:r>
            <a:r>
              <a:rPr lang="en-US" dirty="0" smtClean="0"/>
              <a:t> mit der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fertig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fertig</a:t>
            </a:r>
            <a:r>
              <a:rPr lang="en-US" dirty="0" smtClean="0"/>
              <a:t> – I am done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Stelle</a:t>
            </a:r>
            <a:r>
              <a:rPr lang="en-US" dirty="0" smtClean="0"/>
              <a:t> </a:t>
            </a:r>
            <a:r>
              <a:rPr lang="en-US" dirty="0" err="1" smtClean="0"/>
              <a:t>bewerben</a:t>
            </a:r>
            <a:r>
              <a:rPr lang="en-US" dirty="0" smtClean="0"/>
              <a:t>.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Wenn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Afrika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könnte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würde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3366FF"/>
                </a:solidFill>
              </a:rPr>
              <a:t>ich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gern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Kindern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helfen</a:t>
            </a:r>
            <a:r>
              <a:rPr lang="en-US" dirty="0" smtClean="0">
                <a:solidFill>
                  <a:srgbClr val="3366FF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When the dependent clause with subordinating conjunction takes the first part of the sentence, then the compete clause = “first place”</a:t>
            </a:r>
            <a:r>
              <a:rPr lang="en-US" dirty="0" smtClean="0"/>
              <a:t>, and so then the </a:t>
            </a:r>
            <a:r>
              <a:rPr lang="en-US" dirty="0" smtClean="0">
                <a:solidFill>
                  <a:srgbClr val="008000"/>
                </a:solidFill>
              </a:rPr>
              <a:t>conjugated verb from the main sentence needs to be in second place (=right after the comma)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3366FF"/>
                </a:solidFill>
              </a:rPr>
              <a:t>the rest of the words follow in grammatical correct order for a main clause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7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(24. </a:t>
            </a:r>
            <a:r>
              <a:rPr lang="en-US" dirty="0" err="1" smtClean="0"/>
              <a:t>Januar</a:t>
            </a:r>
            <a:r>
              <a:rPr lang="en-US" dirty="0"/>
              <a:t> </a:t>
            </a:r>
            <a:r>
              <a:rPr lang="en-US" dirty="0" smtClean="0"/>
              <a:t>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ausziehen</a:t>
            </a:r>
            <a:r>
              <a:rPr lang="en-US" dirty="0" smtClean="0"/>
              <a:t> – to move out</a:t>
            </a:r>
          </a:p>
          <a:p>
            <a:r>
              <a:rPr lang="en-US" dirty="0" smtClean="0"/>
              <a:t>am </a:t>
            </a:r>
            <a:r>
              <a:rPr lang="en-US" dirty="0" err="1" smtClean="0"/>
              <a:t>schönsten</a:t>
            </a:r>
            <a:r>
              <a:rPr lang="en-US" dirty="0" smtClean="0"/>
              <a:t> – superlative of </a:t>
            </a:r>
            <a:r>
              <a:rPr lang="en-US" dirty="0" err="1" smtClean="0"/>
              <a:t>schön</a:t>
            </a:r>
            <a:endParaRPr lang="en-US" dirty="0" smtClean="0"/>
          </a:p>
          <a:p>
            <a:r>
              <a:rPr lang="en-US" dirty="0" err="1" smtClean="0"/>
              <a:t>schön</a:t>
            </a:r>
            <a:r>
              <a:rPr lang="en-US" dirty="0" smtClean="0"/>
              <a:t> – </a:t>
            </a:r>
            <a:r>
              <a:rPr lang="en-US" dirty="0" err="1" smtClean="0"/>
              <a:t>schöner</a:t>
            </a:r>
            <a:r>
              <a:rPr lang="en-US" dirty="0" smtClean="0"/>
              <a:t> – am </a:t>
            </a:r>
            <a:r>
              <a:rPr lang="en-US" dirty="0" err="1" smtClean="0"/>
              <a:t>schönsten</a:t>
            </a:r>
            <a:endParaRPr lang="en-US" dirty="0" smtClean="0"/>
          </a:p>
          <a:p>
            <a:r>
              <a:rPr lang="en-US" dirty="0" smtClean="0"/>
              <a:t>the most beautiful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Einschränkung</a:t>
            </a:r>
            <a:r>
              <a:rPr lang="en-US" dirty="0" smtClean="0"/>
              <a:t> – the limitation, constriction</a:t>
            </a:r>
          </a:p>
          <a:p>
            <a:r>
              <a:rPr lang="en-US" dirty="0" smtClean="0"/>
              <a:t>das Nest – the nest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Nesthocker</a:t>
            </a:r>
            <a:r>
              <a:rPr lang="en-US" dirty="0" smtClean="0"/>
              <a:t> – used for a person not leaving home in later adult life</a:t>
            </a:r>
          </a:p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eigenes</a:t>
            </a:r>
            <a:r>
              <a:rPr lang="en-US" dirty="0" smtClean="0"/>
              <a:t> Nest </a:t>
            </a:r>
            <a:r>
              <a:rPr lang="en-US" dirty="0" err="1" smtClean="0"/>
              <a:t>gründen</a:t>
            </a:r>
            <a:r>
              <a:rPr lang="en-US" dirty="0" smtClean="0"/>
              <a:t> – to found your own “nest” - home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sich</a:t>
            </a:r>
            <a:r>
              <a:rPr lang="en-US" dirty="0" smtClean="0"/>
              <a:t> um </a:t>
            </a:r>
            <a:r>
              <a:rPr lang="en-US" dirty="0" err="1" smtClean="0"/>
              <a:t>etwas</a:t>
            </a:r>
            <a:r>
              <a:rPr lang="en-US" dirty="0" smtClean="0"/>
              <a:t>/</a:t>
            </a:r>
            <a:r>
              <a:rPr lang="en-US" dirty="0" err="1" smtClean="0"/>
              <a:t>jemanden</a:t>
            </a:r>
            <a:r>
              <a:rPr lang="en-US" dirty="0" smtClean="0"/>
              <a:t> </a:t>
            </a:r>
            <a:r>
              <a:rPr lang="en-US" dirty="0" err="1" smtClean="0"/>
              <a:t>kümmern</a:t>
            </a:r>
            <a:r>
              <a:rPr lang="en-US" dirty="0" smtClean="0"/>
              <a:t> – to take care of something/someone</a:t>
            </a:r>
          </a:p>
          <a:p>
            <a:r>
              <a:rPr lang="en-US" dirty="0" err="1" smtClean="0"/>
              <a:t>BAföG</a:t>
            </a:r>
            <a:r>
              <a:rPr lang="en-US" dirty="0" smtClean="0"/>
              <a:t> – FASFA (money loaned from the government to study)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Bundesausbildungsförderungsgesetz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BAföG</a:t>
            </a:r>
            <a:r>
              <a:rPr lang="en-US" dirty="0" smtClean="0"/>
              <a:t>)</a:t>
            </a:r>
          </a:p>
          <a:p>
            <a:r>
              <a:rPr lang="en-US" dirty="0">
                <a:hlinkClick r:id="rId2"/>
              </a:rPr>
              <a:t>http://www.bafoeg-rechner.de/FAQ/</a:t>
            </a:r>
            <a:r>
              <a:rPr lang="en-US" dirty="0" smtClean="0">
                <a:hlinkClick r:id="rId2"/>
              </a:rPr>
              <a:t>rueckzahlung.php</a:t>
            </a:r>
            <a:endParaRPr lang="en-US" dirty="0" smtClean="0"/>
          </a:p>
          <a:p>
            <a:r>
              <a:rPr lang="en-US" dirty="0" err="1" smtClean="0"/>
              <a:t>selbstständig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to be independent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eigene</a:t>
            </a:r>
            <a:r>
              <a:rPr lang="en-US" dirty="0" smtClean="0"/>
              <a:t> Herr </a:t>
            </a:r>
            <a:r>
              <a:rPr lang="en-US" dirty="0" err="1" smtClean="0"/>
              <a:t>sein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Bude</a:t>
            </a:r>
            <a:r>
              <a:rPr lang="en-US" dirty="0" smtClean="0"/>
              <a:t> – shack, den, hangout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00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Recht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– to be right</a:t>
            </a:r>
          </a:p>
          <a:p>
            <a:r>
              <a:rPr lang="en-US" dirty="0" smtClean="0"/>
              <a:t>den </a:t>
            </a:r>
            <a:r>
              <a:rPr lang="en-US" dirty="0" err="1" smtClean="0"/>
              <a:t>Grund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 – to “say”, give a reason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Gefahr</a:t>
            </a:r>
            <a:r>
              <a:rPr lang="en-US" dirty="0" smtClean="0"/>
              <a:t> – the danger</a:t>
            </a:r>
          </a:p>
          <a:p>
            <a:r>
              <a:rPr lang="en-US" dirty="0" err="1" smtClean="0"/>
              <a:t>gefährlich</a:t>
            </a:r>
            <a:r>
              <a:rPr lang="en-US" dirty="0" smtClean="0"/>
              <a:t> – dangerous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Rettungsschwimmer</a:t>
            </a:r>
            <a:r>
              <a:rPr lang="en-US" dirty="0" smtClean="0"/>
              <a:t> – lifeguard</a:t>
            </a:r>
          </a:p>
          <a:p>
            <a:r>
              <a:rPr lang="en-US" dirty="0" err="1" smtClean="0"/>
              <a:t>retten</a:t>
            </a:r>
            <a:r>
              <a:rPr lang="en-US" dirty="0" smtClean="0"/>
              <a:t> – to save someone</a:t>
            </a:r>
          </a:p>
          <a:p>
            <a:r>
              <a:rPr lang="en-US" dirty="0" err="1" smtClean="0"/>
              <a:t>sparen</a:t>
            </a:r>
            <a:r>
              <a:rPr lang="en-US" dirty="0" smtClean="0"/>
              <a:t> – to save money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Unfall</a:t>
            </a:r>
            <a:r>
              <a:rPr lang="en-US" dirty="0" smtClean="0"/>
              <a:t> – the accident</a:t>
            </a:r>
          </a:p>
          <a:p>
            <a:r>
              <a:rPr lang="en-US" dirty="0" smtClean="0"/>
              <a:t>der See – the lake</a:t>
            </a:r>
          </a:p>
          <a:p>
            <a:r>
              <a:rPr lang="en-US" dirty="0" err="1" smtClean="0"/>
              <a:t>sicher</a:t>
            </a:r>
            <a:r>
              <a:rPr lang="en-US" dirty="0" smtClean="0"/>
              <a:t> – safe</a:t>
            </a:r>
          </a:p>
          <a:p>
            <a:r>
              <a:rPr lang="en-US" dirty="0" smtClean="0"/>
              <a:t>Das Auto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sicher</a:t>
            </a:r>
            <a:r>
              <a:rPr lang="en-US" dirty="0" smtClean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Sicher</a:t>
            </a:r>
            <a:r>
              <a:rPr lang="en-US" dirty="0" smtClean="0"/>
              <a:t>! – Sure! Of course!</a:t>
            </a:r>
          </a:p>
          <a:p>
            <a:r>
              <a:rPr lang="en-US" dirty="0" smtClean="0"/>
              <a:t>Na </a:t>
            </a:r>
            <a:r>
              <a:rPr lang="en-US" dirty="0" err="1" smtClean="0"/>
              <a:t>klar</a:t>
            </a:r>
            <a:r>
              <a:rPr lang="en-US" dirty="0" smtClean="0"/>
              <a:t>! – Sure! Of course!</a:t>
            </a:r>
          </a:p>
          <a:p>
            <a:r>
              <a:rPr lang="en-US" dirty="0" err="1" smtClean="0"/>
              <a:t>Schön</a:t>
            </a:r>
            <a:r>
              <a:rPr lang="en-US" dirty="0" smtClean="0"/>
              <a:t> von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hören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leihen</a:t>
            </a:r>
            <a:r>
              <a:rPr lang="en-US" dirty="0" smtClean="0"/>
              <a:t> – to loan, to borrow</a:t>
            </a:r>
          </a:p>
          <a:p>
            <a:r>
              <a:rPr lang="en-US" dirty="0" err="1" smtClean="0"/>
              <a:t>ausleihen</a:t>
            </a:r>
            <a:r>
              <a:rPr lang="en-US" dirty="0" smtClean="0"/>
              <a:t> – to loan out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leihe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Auto.</a:t>
            </a:r>
          </a:p>
          <a:p>
            <a:r>
              <a:rPr lang="en-US" dirty="0" err="1" smtClean="0"/>
              <a:t>Kannst</a:t>
            </a:r>
            <a:r>
              <a:rPr lang="en-US" dirty="0" smtClean="0"/>
              <a:t> du </a:t>
            </a:r>
            <a:r>
              <a:rPr lang="en-US" dirty="0" err="1" smtClean="0"/>
              <a:t>mir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Auto </a:t>
            </a:r>
            <a:r>
              <a:rPr lang="en-US" dirty="0" err="1" smtClean="0"/>
              <a:t>leihen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Auto </a:t>
            </a:r>
            <a:r>
              <a:rPr lang="en-US" dirty="0" err="1" smtClean="0"/>
              <a:t>ausleihen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Vorschlag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 – to make a suggestion</a:t>
            </a:r>
          </a:p>
          <a:p>
            <a:r>
              <a:rPr lang="en-US" dirty="0" err="1"/>
              <a:t>einen</a:t>
            </a:r>
            <a:r>
              <a:rPr lang="en-US" dirty="0"/>
              <a:t> Rat </a:t>
            </a:r>
            <a:r>
              <a:rPr lang="en-US" dirty="0" err="1"/>
              <a:t>geben</a:t>
            </a:r>
            <a:r>
              <a:rPr lang="en-US" dirty="0"/>
              <a:t> – to give advice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46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sachlich</a:t>
            </a:r>
            <a:r>
              <a:rPr lang="en-US" dirty="0" smtClean="0"/>
              <a:t> – factual </a:t>
            </a:r>
          </a:p>
          <a:p>
            <a:r>
              <a:rPr lang="en-US" dirty="0" err="1" smtClean="0"/>
              <a:t>berichten</a:t>
            </a:r>
            <a:r>
              <a:rPr lang="en-US" dirty="0" smtClean="0"/>
              <a:t> – to report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Bericht</a:t>
            </a:r>
            <a:endParaRPr lang="en-US" dirty="0" smtClean="0"/>
          </a:p>
          <a:p>
            <a:r>
              <a:rPr lang="en-US" dirty="0" err="1" smtClean="0"/>
              <a:t>erfinden</a:t>
            </a:r>
            <a:r>
              <a:rPr lang="en-US" dirty="0" smtClean="0"/>
              <a:t> – to invent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Erfinder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Erfinderin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Erfindung</a:t>
            </a:r>
            <a:endParaRPr lang="en-US" dirty="0" smtClean="0"/>
          </a:p>
          <a:p>
            <a:r>
              <a:rPr lang="en-US" dirty="0" err="1" smtClean="0"/>
              <a:t>parken</a:t>
            </a:r>
            <a:r>
              <a:rPr lang="en-US" dirty="0" smtClean="0"/>
              <a:t> – to park (a car)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Parkplatz</a:t>
            </a:r>
            <a:r>
              <a:rPr lang="en-US" dirty="0" smtClean="0"/>
              <a:t> – </a:t>
            </a:r>
            <a:r>
              <a:rPr lang="en-US" dirty="0" err="1" smtClean="0"/>
              <a:t>parkinglot</a:t>
            </a:r>
            <a:endParaRPr lang="en-US" dirty="0" smtClean="0"/>
          </a:p>
          <a:p>
            <a:r>
              <a:rPr lang="en-US" dirty="0" smtClean="0"/>
              <a:t>das Messer – the knife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Dieb</a:t>
            </a:r>
            <a:r>
              <a:rPr lang="en-US" dirty="0" smtClean="0"/>
              <a:t> – the thief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Diebstahl</a:t>
            </a:r>
            <a:r>
              <a:rPr lang="en-US" dirty="0" smtClean="0"/>
              <a:t> – theft</a:t>
            </a:r>
          </a:p>
          <a:p>
            <a:r>
              <a:rPr lang="en-US" dirty="0" err="1" smtClean="0"/>
              <a:t>stehlen</a:t>
            </a:r>
            <a:r>
              <a:rPr lang="en-US" dirty="0" smtClean="0"/>
              <a:t> – to steal 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die </a:t>
            </a:r>
            <a:r>
              <a:rPr lang="en-US" dirty="0" err="1" smtClean="0"/>
              <a:t>Hunde</a:t>
            </a:r>
            <a:r>
              <a:rPr lang="en-US" dirty="0" smtClean="0"/>
              <a:t>.” Everything goes down the drain.</a:t>
            </a:r>
          </a:p>
          <a:p>
            <a:r>
              <a:rPr lang="en-US" dirty="0" smtClean="0"/>
              <a:t>“Der </a:t>
            </a:r>
            <a:r>
              <a:rPr lang="en-US" dirty="0" err="1" smtClean="0"/>
              <a:t>Kunde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König</a:t>
            </a:r>
            <a:r>
              <a:rPr lang="en-US" dirty="0" smtClean="0"/>
              <a:t>.” </a:t>
            </a:r>
          </a:p>
          <a:p>
            <a:r>
              <a:rPr lang="en-US" dirty="0" smtClean="0"/>
              <a:t>The costumer is king.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gründen</a:t>
            </a:r>
            <a:r>
              <a:rPr lang="en-US" dirty="0" smtClean="0"/>
              <a:t> – to found </a:t>
            </a:r>
          </a:p>
          <a:p>
            <a:r>
              <a:rPr lang="en-US" dirty="0" err="1" smtClean="0"/>
              <a:t>entdecken</a:t>
            </a:r>
            <a:r>
              <a:rPr lang="en-US" dirty="0" smtClean="0"/>
              <a:t> – to discover</a:t>
            </a:r>
          </a:p>
          <a:p>
            <a:r>
              <a:rPr lang="en-US" dirty="0" err="1" smtClean="0"/>
              <a:t>verbessern</a:t>
            </a:r>
            <a:r>
              <a:rPr lang="en-US" dirty="0" smtClean="0"/>
              <a:t>  - to improve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Geschmack</a:t>
            </a:r>
            <a:r>
              <a:rPr lang="en-US" dirty="0" smtClean="0"/>
              <a:t> – the taste </a:t>
            </a:r>
          </a:p>
          <a:p>
            <a:r>
              <a:rPr lang="en-US" dirty="0" err="1" smtClean="0"/>
              <a:t>bestehen</a:t>
            </a:r>
            <a:r>
              <a:rPr lang="en-US" dirty="0" smtClean="0"/>
              <a:t> – to pass</a:t>
            </a:r>
          </a:p>
          <a:p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bestehen</a:t>
            </a:r>
            <a:r>
              <a:rPr lang="en-US" dirty="0" smtClean="0"/>
              <a:t> – to fail</a:t>
            </a:r>
          </a:p>
          <a:p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Prüfung</a:t>
            </a:r>
            <a:r>
              <a:rPr lang="en-US" dirty="0" smtClean="0"/>
              <a:t> (exam) </a:t>
            </a:r>
            <a:r>
              <a:rPr lang="en-US" dirty="0" err="1" smtClean="0"/>
              <a:t>bestehen</a:t>
            </a:r>
            <a:endParaRPr lang="en-US" dirty="0" smtClean="0"/>
          </a:p>
          <a:p>
            <a:r>
              <a:rPr lang="en-US" dirty="0" err="1" smtClean="0"/>
              <a:t>angstellen</a:t>
            </a:r>
            <a:r>
              <a:rPr lang="en-US" dirty="0" smtClean="0"/>
              <a:t> – to employ</a:t>
            </a:r>
          </a:p>
          <a:p>
            <a:r>
              <a:rPr lang="en-US" dirty="0" err="1" smtClean="0"/>
              <a:t>angestellt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to be employed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Angestellte</a:t>
            </a:r>
            <a:r>
              <a:rPr lang="en-US" dirty="0" smtClean="0"/>
              <a:t>, -n – the employee</a:t>
            </a:r>
          </a:p>
          <a:p>
            <a:r>
              <a:rPr lang="en-US" dirty="0" err="1" smtClean="0"/>
              <a:t>berühmt</a:t>
            </a:r>
            <a:r>
              <a:rPr lang="en-US" dirty="0" smtClean="0"/>
              <a:t> – famous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Kölner</a:t>
            </a:r>
            <a:r>
              <a:rPr lang="en-US" dirty="0" smtClean="0"/>
              <a:t> Dom </a:t>
            </a:r>
            <a:r>
              <a:rPr lang="en-US" dirty="0" err="1" smtClean="0"/>
              <a:t>ist</a:t>
            </a:r>
            <a:r>
              <a:rPr lang="en-US" dirty="0" smtClean="0"/>
              <a:t> der </a:t>
            </a:r>
            <a:r>
              <a:rPr lang="en-US" dirty="0" err="1" smtClean="0"/>
              <a:t>berühmteste</a:t>
            </a:r>
            <a:r>
              <a:rPr lang="en-US" dirty="0" smtClean="0"/>
              <a:t> Dom in Deutschland.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49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Erfolg</a:t>
            </a:r>
            <a:r>
              <a:rPr lang="en-US" dirty="0" smtClean="0"/>
              <a:t> – success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Vorbild</a:t>
            </a:r>
            <a:r>
              <a:rPr lang="en-US" dirty="0" smtClean="0"/>
              <a:t> – the role-</a:t>
            </a:r>
            <a:r>
              <a:rPr lang="en-US" dirty="0" err="1" smtClean="0"/>
              <a:t>modle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forschen</a:t>
            </a:r>
            <a:r>
              <a:rPr lang="en-US" dirty="0" smtClean="0"/>
              <a:t> – to research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Forschung</a:t>
            </a:r>
            <a:r>
              <a:rPr lang="en-US" dirty="0" smtClean="0"/>
              <a:t> – research</a:t>
            </a:r>
          </a:p>
          <a:p>
            <a:r>
              <a:rPr lang="en-US" dirty="0" err="1" smtClean="0"/>
              <a:t>entwickeln</a:t>
            </a:r>
            <a:r>
              <a:rPr lang="en-US" dirty="0" smtClean="0"/>
              <a:t> – to develop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Vernetzung</a:t>
            </a:r>
            <a:r>
              <a:rPr lang="en-US" dirty="0" smtClean="0"/>
              <a:t> – integration, networking</a:t>
            </a:r>
          </a:p>
          <a:p>
            <a:r>
              <a:rPr lang="en-US" dirty="0" err="1" smtClean="0"/>
              <a:t>vernetzen</a:t>
            </a:r>
            <a:r>
              <a:rPr lang="en-US" dirty="0" smtClean="0"/>
              <a:t> – to link, to network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Messe</a:t>
            </a:r>
            <a:r>
              <a:rPr lang="en-US" dirty="0" smtClean="0"/>
              <a:t> – exhibition (like auto show in </a:t>
            </a:r>
            <a:r>
              <a:rPr lang="en-US" dirty="0" err="1" smtClean="0"/>
              <a:t>Cobo</a:t>
            </a:r>
            <a:r>
              <a:rPr lang="en-US" dirty="0" smtClean="0"/>
              <a:t> Hall)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Wirtschaft</a:t>
            </a:r>
            <a:r>
              <a:rPr lang="en-US" dirty="0" smtClean="0"/>
              <a:t> – the economy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Triebfeder</a:t>
            </a:r>
            <a:r>
              <a:rPr lang="en-US" dirty="0" smtClean="0"/>
              <a:t> – mainspring</a:t>
            </a:r>
          </a:p>
          <a:p>
            <a:r>
              <a:rPr lang="en-US" dirty="0" err="1" smtClean="0"/>
              <a:t>gehören</a:t>
            </a:r>
            <a:r>
              <a:rPr lang="en-US" dirty="0" smtClean="0"/>
              <a:t> – to belong to 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behaupten</a:t>
            </a:r>
            <a:r>
              <a:rPr lang="en-US" dirty="0" smtClean="0"/>
              <a:t> – to reassert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Wettbewerb</a:t>
            </a:r>
            <a:r>
              <a:rPr lang="en-US" dirty="0" smtClean="0"/>
              <a:t> – the </a:t>
            </a:r>
            <a:r>
              <a:rPr lang="en-US" dirty="0" err="1" smtClean="0"/>
              <a:t>competion</a:t>
            </a:r>
            <a:endParaRPr lang="en-US" dirty="0" smtClean="0"/>
          </a:p>
          <a:p>
            <a:r>
              <a:rPr lang="en-US" dirty="0" err="1" smtClean="0"/>
              <a:t>weltweit</a:t>
            </a:r>
            <a:r>
              <a:rPr lang="en-US" dirty="0" smtClean="0"/>
              <a:t> – world wide</a:t>
            </a:r>
          </a:p>
          <a:p>
            <a:r>
              <a:rPr lang="en-US" dirty="0" err="1" smtClean="0"/>
              <a:t>erfinden</a:t>
            </a:r>
            <a:r>
              <a:rPr lang="en-US" dirty="0" smtClean="0"/>
              <a:t> – to invent</a:t>
            </a:r>
          </a:p>
          <a:p>
            <a:r>
              <a:rPr lang="en-US" dirty="0"/>
              <a:t> </a:t>
            </a:r>
            <a:r>
              <a:rPr lang="en-US" dirty="0" smtClean="0"/>
              <a:t>die </a:t>
            </a:r>
            <a:r>
              <a:rPr lang="en-US" dirty="0" err="1" smtClean="0"/>
              <a:t>Erfindung</a:t>
            </a:r>
            <a:r>
              <a:rPr lang="en-US" dirty="0" smtClean="0"/>
              <a:t> – the invention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entdecken</a:t>
            </a:r>
            <a:r>
              <a:rPr lang="en-US" dirty="0" smtClean="0"/>
              <a:t> – to </a:t>
            </a:r>
            <a:r>
              <a:rPr lang="en-US" dirty="0" err="1" smtClean="0"/>
              <a:t>dicover</a:t>
            </a:r>
            <a:endParaRPr lang="en-US" dirty="0" smtClean="0"/>
          </a:p>
          <a:p>
            <a:r>
              <a:rPr lang="en-US" dirty="0" err="1" smtClean="0"/>
              <a:t>unbekanntes</a:t>
            </a:r>
            <a:r>
              <a:rPr lang="en-US" dirty="0" smtClean="0"/>
              <a:t> – </a:t>
            </a:r>
            <a:r>
              <a:rPr lang="en-US" dirty="0" err="1" smtClean="0"/>
              <a:t>unkown</a:t>
            </a:r>
            <a:endParaRPr lang="en-US" dirty="0" smtClean="0"/>
          </a:p>
          <a:p>
            <a:r>
              <a:rPr lang="en-US" dirty="0" err="1" smtClean="0"/>
              <a:t>entwerfen</a:t>
            </a:r>
            <a:r>
              <a:rPr lang="en-US" dirty="0" smtClean="0"/>
              <a:t> – to design</a:t>
            </a:r>
          </a:p>
          <a:p>
            <a:r>
              <a:rPr lang="en-US" dirty="0" err="1" smtClean="0"/>
              <a:t>verbessern</a:t>
            </a:r>
            <a:r>
              <a:rPr lang="en-US" dirty="0" smtClean="0"/>
              <a:t> – to better</a:t>
            </a:r>
          </a:p>
          <a:p>
            <a:r>
              <a:rPr lang="en-US" dirty="0" err="1" smtClean="0"/>
              <a:t>belohnen</a:t>
            </a:r>
            <a:r>
              <a:rPr lang="en-US" dirty="0" smtClean="0"/>
              <a:t> – to reward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Nutzen</a:t>
            </a:r>
            <a:r>
              <a:rPr lang="en-US" dirty="0" smtClean="0"/>
              <a:t> – the use</a:t>
            </a:r>
          </a:p>
          <a:p>
            <a:r>
              <a:rPr lang="en-US" dirty="0"/>
              <a:t> </a:t>
            </a:r>
            <a:r>
              <a:rPr lang="en-US" dirty="0" err="1" smtClean="0"/>
              <a:t>benutzen</a:t>
            </a:r>
            <a:r>
              <a:rPr lang="en-US" dirty="0" smtClean="0"/>
              <a:t> – to use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Umgebung</a:t>
            </a:r>
            <a:r>
              <a:rPr lang="en-US" dirty="0" smtClean="0"/>
              <a:t> – the surroundings</a:t>
            </a:r>
          </a:p>
          <a:p>
            <a:r>
              <a:rPr lang="en-US" dirty="0" err="1" smtClean="0"/>
              <a:t>lösen</a:t>
            </a:r>
            <a:r>
              <a:rPr lang="en-US" dirty="0" smtClean="0"/>
              <a:t> – to solve</a:t>
            </a:r>
          </a:p>
          <a:p>
            <a:r>
              <a:rPr lang="en-US" dirty="0" err="1" smtClean="0"/>
              <a:t>ein</a:t>
            </a:r>
            <a:r>
              <a:rPr lang="en-US" dirty="0" smtClean="0"/>
              <a:t> Problem </a:t>
            </a:r>
            <a:r>
              <a:rPr lang="en-US" dirty="0" err="1" smtClean="0"/>
              <a:t>lösen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Ziel</a:t>
            </a:r>
            <a:r>
              <a:rPr lang="en-US" dirty="0" smtClean="0"/>
              <a:t> – the aim, the goal</a:t>
            </a:r>
          </a:p>
          <a:p>
            <a:endParaRPr lang="en-US" dirty="0" smtClean="0"/>
          </a:p>
          <a:p>
            <a:r>
              <a:rPr lang="en-US" dirty="0" err="1" smtClean="0"/>
              <a:t>zumachen</a:t>
            </a:r>
            <a:r>
              <a:rPr lang="en-US" dirty="0" smtClean="0"/>
              <a:t> – to close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Augen</a:t>
            </a:r>
            <a:r>
              <a:rPr lang="en-US" dirty="0" smtClean="0"/>
              <a:t> – eyes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Gesicht</a:t>
            </a:r>
            <a:r>
              <a:rPr lang="en-US" dirty="0" smtClean="0"/>
              <a:t> – the face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49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der Strom – electricity</a:t>
            </a:r>
          </a:p>
          <a:p>
            <a:r>
              <a:rPr lang="en-US" dirty="0" err="1" smtClean="0"/>
              <a:t>fliessen</a:t>
            </a:r>
            <a:r>
              <a:rPr lang="en-US" dirty="0" smtClean="0"/>
              <a:t> – to run through – to flow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Klo</a:t>
            </a:r>
            <a:r>
              <a:rPr lang="en-US" dirty="0" smtClean="0"/>
              <a:t> – the toilet</a:t>
            </a:r>
          </a:p>
          <a:p>
            <a:r>
              <a:rPr lang="en-US" dirty="0" err="1" smtClean="0"/>
              <a:t>liefern</a:t>
            </a:r>
            <a:r>
              <a:rPr lang="en-US" dirty="0" smtClean="0"/>
              <a:t> – to deliver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schlau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 – to make yourself knowledgeable</a:t>
            </a:r>
          </a:p>
          <a:p>
            <a:r>
              <a:rPr lang="en-US" dirty="0" err="1" smtClean="0"/>
              <a:t>Solarstromanlage</a:t>
            </a:r>
            <a:r>
              <a:rPr lang="en-US" dirty="0" smtClean="0"/>
              <a:t> – solar powered plant</a:t>
            </a:r>
          </a:p>
          <a:p>
            <a:r>
              <a:rPr lang="en-US" dirty="0" smtClean="0"/>
              <a:t>die Anlage – facility, construction</a:t>
            </a:r>
          </a:p>
          <a:p>
            <a:r>
              <a:rPr lang="en-US" dirty="0" err="1" smtClean="0"/>
              <a:t>montieren</a:t>
            </a:r>
            <a:r>
              <a:rPr lang="en-US" dirty="0" smtClean="0"/>
              <a:t> – to mount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Dach</a:t>
            </a:r>
            <a:r>
              <a:rPr lang="en-US" dirty="0" smtClean="0"/>
              <a:t> – roof</a:t>
            </a:r>
          </a:p>
          <a:p>
            <a:r>
              <a:rPr lang="en-US" dirty="0" err="1" smtClean="0"/>
              <a:t>Licht</a:t>
            </a:r>
            <a:r>
              <a:rPr lang="en-US" dirty="0" smtClean="0"/>
              <a:t> – light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Bewegung</a:t>
            </a:r>
            <a:r>
              <a:rPr lang="en-US" dirty="0" smtClean="0"/>
              <a:t> – motion</a:t>
            </a:r>
          </a:p>
          <a:p>
            <a:r>
              <a:rPr lang="en-US" dirty="0" err="1" smtClean="0"/>
              <a:t>winzig</a:t>
            </a:r>
            <a:r>
              <a:rPr lang="en-US" dirty="0" smtClean="0"/>
              <a:t>  - small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Teil</a:t>
            </a:r>
            <a:r>
              <a:rPr lang="en-US" dirty="0" smtClean="0"/>
              <a:t>  - the part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Teilchen</a:t>
            </a:r>
            <a:r>
              <a:rPr lang="en-US" dirty="0" smtClean="0"/>
              <a:t> – the small part</a:t>
            </a:r>
          </a:p>
          <a:p>
            <a:r>
              <a:rPr lang="en-US" dirty="0" err="1" smtClean="0"/>
              <a:t>sausen</a:t>
            </a:r>
            <a:r>
              <a:rPr lang="en-US" dirty="0" smtClean="0"/>
              <a:t> – to move quickly</a:t>
            </a:r>
          </a:p>
          <a:p>
            <a:r>
              <a:rPr lang="en-US" dirty="0" err="1"/>
              <a:t>antreiben</a:t>
            </a:r>
            <a:r>
              <a:rPr lang="en-US" dirty="0"/>
              <a:t> – to fuel, to power, to provoke something</a:t>
            </a:r>
          </a:p>
          <a:p>
            <a:r>
              <a:rPr lang="en-US" dirty="0"/>
              <a:t>der </a:t>
            </a:r>
            <a:r>
              <a:rPr lang="en-US" dirty="0" err="1"/>
              <a:t>Draht</a:t>
            </a:r>
            <a:r>
              <a:rPr lang="en-US" dirty="0"/>
              <a:t> – the wire</a:t>
            </a:r>
          </a:p>
          <a:p>
            <a:r>
              <a:rPr lang="en-US" dirty="0"/>
              <a:t>die </a:t>
            </a:r>
            <a:r>
              <a:rPr lang="en-US" dirty="0" err="1"/>
              <a:t>Drähte</a:t>
            </a:r>
            <a:r>
              <a:rPr lang="en-US" dirty="0"/>
              <a:t> – </a:t>
            </a:r>
            <a:r>
              <a:rPr lang="en-US" dirty="0" err="1"/>
              <a:t>pl</a:t>
            </a:r>
            <a:endParaRPr lang="en-US" dirty="0"/>
          </a:p>
          <a:p>
            <a:r>
              <a:rPr lang="en-US" dirty="0"/>
              <a:t>das </a:t>
            </a:r>
            <a:r>
              <a:rPr lang="en-US" dirty="0" err="1"/>
              <a:t>Kabel</a:t>
            </a:r>
            <a:r>
              <a:rPr lang="en-US" dirty="0"/>
              <a:t> – cable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 smtClean="0"/>
              <a:t>wechseln</a:t>
            </a:r>
            <a:r>
              <a:rPr lang="en-US" dirty="0" smtClean="0"/>
              <a:t> – to change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Richtung</a:t>
            </a:r>
            <a:r>
              <a:rPr lang="en-US" dirty="0" smtClean="0"/>
              <a:t> – the direction</a:t>
            </a:r>
          </a:p>
          <a:p>
            <a:r>
              <a:rPr lang="en-US" dirty="0" err="1" smtClean="0"/>
              <a:t>verbrauchen</a:t>
            </a:r>
            <a:r>
              <a:rPr lang="en-US" dirty="0" smtClean="0"/>
              <a:t> – to use up</a:t>
            </a:r>
          </a:p>
          <a:p>
            <a:r>
              <a:rPr lang="en-US" dirty="0" err="1" smtClean="0"/>
              <a:t>einspeisen</a:t>
            </a:r>
            <a:r>
              <a:rPr lang="en-US" dirty="0" smtClean="0"/>
              <a:t> – to feed into</a:t>
            </a:r>
          </a:p>
          <a:p>
            <a:r>
              <a:rPr lang="en-US" dirty="0" smtClean="0"/>
              <a:t>(old German – </a:t>
            </a:r>
            <a:r>
              <a:rPr lang="en-US" dirty="0" err="1" smtClean="0"/>
              <a:t>speisen</a:t>
            </a:r>
            <a:r>
              <a:rPr lang="en-US" dirty="0" smtClean="0"/>
              <a:t> – to eat)</a:t>
            </a:r>
          </a:p>
          <a:p>
            <a:r>
              <a:rPr lang="en-US" dirty="0" err="1" smtClean="0"/>
              <a:t>verbinden</a:t>
            </a:r>
            <a:r>
              <a:rPr lang="en-US" dirty="0" smtClean="0"/>
              <a:t> – to connect</a:t>
            </a:r>
          </a:p>
          <a:p>
            <a:r>
              <a:rPr lang="en-US" dirty="0" err="1" smtClean="0"/>
              <a:t>umwandeln</a:t>
            </a:r>
            <a:r>
              <a:rPr lang="en-US" dirty="0" smtClean="0"/>
              <a:t> – to change</a:t>
            </a:r>
          </a:p>
          <a:p>
            <a:r>
              <a:rPr lang="en-US" dirty="0" err="1" smtClean="0"/>
              <a:t>erzeugen</a:t>
            </a:r>
            <a:r>
              <a:rPr lang="en-US" dirty="0" smtClean="0"/>
              <a:t> – to create, to produce</a:t>
            </a:r>
          </a:p>
          <a:p>
            <a:r>
              <a:rPr lang="en-US" dirty="0" err="1" smtClean="0"/>
              <a:t>fehlen</a:t>
            </a:r>
            <a:r>
              <a:rPr lang="en-US" dirty="0" smtClean="0"/>
              <a:t> – to miss</a:t>
            </a:r>
          </a:p>
          <a:p>
            <a:r>
              <a:rPr lang="en-US" dirty="0" err="1" smtClean="0"/>
              <a:t>tüfteln</a:t>
            </a:r>
            <a:r>
              <a:rPr lang="en-US" dirty="0" smtClean="0"/>
              <a:t> – to fiddle about, to puzzle, to try stuff out</a:t>
            </a:r>
          </a:p>
          <a:p>
            <a:r>
              <a:rPr lang="en-US" dirty="0" err="1" smtClean="0"/>
              <a:t>basteln</a:t>
            </a:r>
            <a:r>
              <a:rPr lang="en-US" dirty="0" smtClean="0"/>
              <a:t> – similar from above – to do crafts</a:t>
            </a:r>
          </a:p>
          <a:p>
            <a:r>
              <a:rPr lang="en-US" dirty="0" err="1" smtClean="0"/>
              <a:t>verstecken</a:t>
            </a:r>
            <a:r>
              <a:rPr lang="en-US" dirty="0" smtClean="0"/>
              <a:t> – to hide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Stecknadeln</a:t>
            </a:r>
            <a:r>
              <a:rPr lang="en-US" dirty="0" smtClean="0"/>
              <a:t> – straight pin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Faden</a:t>
            </a:r>
            <a:r>
              <a:rPr lang="en-US" dirty="0" smtClean="0"/>
              <a:t> – the threat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Wolle</a:t>
            </a:r>
            <a:r>
              <a:rPr lang="en-US" dirty="0" smtClean="0"/>
              <a:t> – the wool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Wollfaden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schütten</a:t>
            </a:r>
            <a:r>
              <a:rPr lang="en-US" dirty="0" smtClean="0"/>
              <a:t> – to pour</a:t>
            </a:r>
          </a:p>
          <a:p>
            <a:r>
              <a:rPr lang="en-US" dirty="0" smtClean="0"/>
              <a:t>der Herd – the stove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Erwachsene</a:t>
            </a:r>
            <a:r>
              <a:rPr lang="en-US" dirty="0" smtClean="0"/>
              <a:t> – the adult</a:t>
            </a:r>
          </a:p>
          <a:p>
            <a:r>
              <a:rPr lang="en-US" dirty="0" err="1" smtClean="0"/>
              <a:t>lösen</a:t>
            </a:r>
            <a:r>
              <a:rPr lang="en-US" dirty="0" smtClean="0"/>
              <a:t> – to solve</a:t>
            </a:r>
          </a:p>
          <a:p>
            <a:r>
              <a:rPr lang="en-US" dirty="0" err="1" smtClean="0"/>
              <a:t>auflösen</a:t>
            </a:r>
            <a:r>
              <a:rPr lang="en-US" dirty="0" smtClean="0"/>
              <a:t> – to </a:t>
            </a:r>
            <a:r>
              <a:rPr lang="en-US" dirty="0" err="1" smtClean="0"/>
              <a:t>disolve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39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Portfolio</a:t>
            </a:r>
            <a:endParaRPr lang="en-US" sz="3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second semester portfolio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Imagine, you are presenting all the information learned in this class to Mrs. Williams by handing her a folder/binder.</a:t>
            </a:r>
          </a:p>
          <a:p>
            <a:r>
              <a:rPr lang="en-US" dirty="0"/>
              <a:t>C</a:t>
            </a:r>
            <a:r>
              <a:rPr lang="en-US" dirty="0" smtClean="0"/>
              <a:t>over-page &amp; content page</a:t>
            </a:r>
          </a:p>
          <a:p>
            <a:r>
              <a:rPr lang="en-US" dirty="0" smtClean="0"/>
              <a:t>Explain the units</a:t>
            </a:r>
          </a:p>
          <a:p>
            <a:r>
              <a:rPr lang="en-US" dirty="0" smtClean="0"/>
              <a:t>Unit Reflections</a:t>
            </a:r>
          </a:p>
          <a:p>
            <a:r>
              <a:rPr lang="en-US" dirty="0" smtClean="0"/>
              <a:t>Show the assignments and work done for each unit</a:t>
            </a:r>
          </a:p>
          <a:p>
            <a:r>
              <a:rPr lang="en-US" dirty="0"/>
              <a:t>W</a:t>
            </a:r>
            <a:r>
              <a:rPr lang="en-US" dirty="0" smtClean="0"/>
              <a:t>rite a description and reflection about the second semester and the AP exam. Include your thoughts about German: do you think your studies and/or the AP class</a:t>
            </a:r>
            <a:r>
              <a:rPr lang="en-US" dirty="0"/>
              <a:t> </a:t>
            </a:r>
            <a:r>
              <a:rPr lang="en-US" dirty="0" smtClean="0"/>
              <a:t>&amp; exam might influence you in the future?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6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für</a:t>
            </a:r>
            <a:r>
              <a:rPr lang="en-US" dirty="0" smtClean="0"/>
              <a:t> den </a:t>
            </a:r>
            <a:r>
              <a:rPr lang="en-US" dirty="0" err="1" smtClean="0"/>
              <a:t>Unterricht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http://einestages.spiegel.de/s/tb/27881/hinrichtung-von-hans-und-sophie-scholl-erzogen-zum-</a:t>
            </a:r>
            <a:r>
              <a:rPr lang="en-US" dirty="0" smtClean="0">
                <a:hlinkClick r:id="rId2"/>
              </a:rPr>
              <a:t>widerstand.html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http://mediathek.daserste.de/sendungen_a-z/3304234_ard-sondersendung/13491738_die-europa-rede-des-</a:t>
            </a:r>
            <a:r>
              <a:rPr lang="en-US" dirty="0" smtClean="0">
                <a:hlinkClick r:id="rId3"/>
              </a:rPr>
              <a:t>bundespraesidenten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http://www.bundespraesident.de/SharedDocs/Reden/DE/Joachim-Gauck/Reden/2013/02/130222-Europa.html</a:t>
            </a:r>
            <a:r>
              <a:rPr lang="en-US" dirty="0" smtClean="0">
                <a:hlinkClick r:id="rId4"/>
              </a:rPr>
              <a:t>#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9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/>
              <a:t>Montag</a:t>
            </a:r>
            <a:r>
              <a:rPr lang="en-US" sz="2000" dirty="0" smtClean="0"/>
              <a:t>, der </a:t>
            </a:r>
            <a:r>
              <a:rPr lang="en-US" sz="2000" dirty="0"/>
              <a:t>4</a:t>
            </a:r>
            <a:r>
              <a:rPr lang="en-US" sz="2000" dirty="0" smtClean="0"/>
              <a:t>. </a:t>
            </a:r>
            <a:r>
              <a:rPr lang="en-US" sz="2000" dirty="0" err="1" smtClean="0"/>
              <a:t>März</a:t>
            </a:r>
            <a:r>
              <a:rPr lang="en-US" sz="2000" dirty="0" smtClean="0"/>
              <a:t> 2013</a:t>
            </a:r>
            <a:br>
              <a:rPr lang="en-US" sz="2000" dirty="0" smtClean="0"/>
            </a:br>
            <a:r>
              <a:rPr lang="en-US" sz="1600" dirty="0" smtClean="0"/>
              <a:t>Deutsch AP (E </a:t>
            </a:r>
            <a:r>
              <a:rPr lang="en-US" sz="1600" dirty="0" err="1" smtClean="0"/>
              <a:t>Stunde</a:t>
            </a:r>
            <a:r>
              <a:rPr lang="en-US" sz="1600" dirty="0" smtClean="0"/>
              <a:t>)	</a:t>
            </a:r>
            <a:r>
              <a:rPr lang="en-US" sz="1600" dirty="0" err="1" smtClean="0"/>
              <a:t>Heute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ein</a:t>
            </a:r>
            <a:r>
              <a:rPr lang="en-US" sz="1600" dirty="0" smtClean="0"/>
              <a:t> D Tag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88765"/>
            <a:ext cx="8534400" cy="5017895"/>
          </a:xfrm>
        </p:spPr>
        <p:txBody>
          <a:bodyPr>
            <a:noAutofit/>
          </a:bodyPr>
          <a:lstStyle/>
          <a:p>
            <a:r>
              <a:rPr lang="en-US" sz="1200" b="1" dirty="0"/>
              <a:t>Goal: </a:t>
            </a:r>
            <a:r>
              <a:rPr lang="en-US" sz="1200" dirty="0" smtClean="0"/>
              <a:t>to understand authentic written text, audio material and audio-visual material, which is used on a daily bases in Germany; to understand and participate in the spoken and written communication, used on a daily bases in Germany; to understand the culture of German speaking countries.</a:t>
            </a:r>
            <a:endParaRPr lang="en-US" sz="1200" dirty="0"/>
          </a:p>
          <a:p>
            <a:r>
              <a:rPr lang="en-US" sz="1200" b="1" dirty="0" smtClean="0"/>
              <a:t>Unit</a:t>
            </a:r>
            <a:r>
              <a:rPr lang="en-US" sz="1200" b="1" dirty="0"/>
              <a:t>: </a:t>
            </a:r>
            <a:r>
              <a:rPr lang="en-US" sz="1200" dirty="0" smtClean="0"/>
              <a:t>Science &amp; Technology / </a:t>
            </a:r>
            <a:r>
              <a:rPr lang="en-US" sz="1200" dirty="0" err="1" smtClean="0"/>
              <a:t>ePals</a:t>
            </a:r>
            <a:r>
              <a:rPr lang="en-US" sz="1200" dirty="0" smtClean="0"/>
              <a:t>		</a:t>
            </a:r>
            <a:r>
              <a:rPr lang="en-US" sz="1200" dirty="0" err="1" smtClean="0"/>
              <a:t>Naturwissenschaft</a:t>
            </a:r>
            <a:r>
              <a:rPr lang="en-US" sz="1200" dirty="0" smtClean="0"/>
              <a:t> &amp; </a:t>
            </a:r>
            <a:r>
              <a:rPr lang="en-US" sz="1200" dirty="0" err="1" smtClean="0"/>
              <a:t>Technologie</a:t>
            </a:r>
            <a:r>
              <a:rPr lang="en-US" sz="1200" dirty="0" smtClean="0"/>
              <a:t> / </a:t>
            </a:r>
            <a:r>
              <a:rPr lang="en-US" sz="1200" dirty="0" err="1" smtClean="0"/>
              <a:t>ePals</a:t>
            </a:r>
            <a:endParaRPr lang="en-US" sz="1200" dirty="0" smtClean="0"/>
          </a:p>
          <a:p>
            <a:r>
              <a:rPr lang="en-US" sz="1200" b="1" dirty="0" smtClean="0"/>
              <a:t>Key Question: </a:t>
            </a:r>
          </a:p>
          <a:p>
            <a:pPr lvl="1"/>
            <a:r>
              <a:rPr lang="en-US" sz="1200" dirty="0" smtClean="0"/>
              <a:t>AP </a:t>
            </a:r>
            <a:r>
              <a:rPr lang="en-US" sz="1200" dirty="0" err="1" smtClean="0"/>
              <a:t>Einheit</a:t>
            </a:r>
            <a:r>
              <a:rPr lang="en-US" sz="1200" dirty="0" smtClean="0"/>
              <a:t>: Wie beeinflussen </a:t>
            </a:r>
            <a:r>
              <a:rPr lang="en-US" sz="1200" dirty="0" err="1" smtClean="0"/>
              <a:t>Naturwissenschaft</a:t>
            </a:r>
            <a:r>
              <a:rPr lang="en-US" sz="1200" dirty="0" smtClean="0"/>
              <a:t> &amp; </a:t>
            </a:r>
            <a:r>
              <a:rPr lang="en-US" sz="1200" dirty="0" err="1" smtClean="0"/>
              <a:t>Technolgie</a:t>
            </a:r>
            <a:r>
              <a:rPr lang="en-US" sz="1200" dirty="0" smtClean="0"/>
              <a:t> </a:t>
            </a:r>
            <a:r>
              <a:rPr lang="en-US" sz="1200" dirty="0" err="1" smtClean="0"/>
              <a:t>unser</a:t>
            </a:r>
            <a:r>
              <a:rPr lang="en-US" sz="1200" dirty="0" smtClean="0"/>
              <a:t> </a:t>
            </a:r>
            <a:r>
              <a:rPr lang="en-US" sz="1200" dirty="0" err="1" smtClean="0"/>
              <a:t>Leben</a:t>
            </a:r>
            <a:r>
              <a:rPr lang="en-US" sz="1200" dirty="0" smtClean="0"/>
              <a:t>?</a:t>
            </a:r>
          </a:p>
          <a:p>
            <a:pPr lvl="1"/>
            <a:r>
              <a:rPr lang="en-US" sz="1200" dirty="0" err="1" smtClean="0"/>
              <a:t>ePals</a:t>
            </a:r>
            <a:r>
              <a:rPr lang="en-US" sz="1200" dirty="0" smtClean="0"/>
              <a:t>: Was </a:t>
            </a:r>
            <a:r>
              <a:rPr lang="en-US" sz="1200" dirty="0" err="1" smtClean="0"/>
              <a:t>denkst</a:t>
            </a:r>
            <a:r>
              <a:rPr lang="en-US" sz="1200" dirty="0" smtClean="0"/>
              <a:t> du </a:t>
            </a:r>
            <a:r>
              <a:rPr lang="en-US" sz="1200" dirty="0" err="1" smtClean="0"/>
              <a:t>über</a:t>
            </a:r>
            <a:r>
              <a:rPr lang="en-US" sz="1200" dirty="0" smtClean="0"/>
              <a:t> </a:t>
            </a:r>
            <a:r>
              <a:rPr lang="en-US" sz="1200" dirty="0" err="1" smtClean="0"/>
              <a:t>ehrenamtliche</a:t>
            </a:r>
            <a:r>
              <a:rPr lang="en-US" sz="1200" dirty="0" smtClean="0"/>
              <a:t> </a:t>
            </a:r>
            <a:r>
              <a:rPr lang="en-US" sz="1200" dirty="0" err="1" smtClean="0"/>
              <a:t>Arbeit</a:t>
            </a:r>
            <a:r>
              <a:rPr lang="en-US" sz="1200" dirty="0"/>
              <a:t> </a:t>
            </a:r>
            <a:r>
              <a:rPr lang="en-US" sz="1200" dirty="0" smtClean="0"/>
              <a:t>(</a:t>
            </a:r>
            <a:r>
              <a:rPr lang="en-US" sz="1200" dirty="0" err="1" smtClean="0"/>
              <a:t>Freiwilligendienst</a:t>
            </a:r>
            <a:r>
              <a:rPr lang="en-US" sz="1200" dirty="0" smtClean="0"/>
              <a:t>)? Wie </a:t>
            </a:r>
            <a:r>
              <a:rPr lang="en-US" sz="1200" dirty="0" err="1" smtClean="0"/>
              <a:t>beinflusst</a:t>
            </a:r>
            <a:r>
              <a:rPr lang="en-US" sz="1200" dirty="0" smtClean="0"/>
              <a:t> </a:t>
            </a:r>
            <a:r>
              <a:rPr lang="en-US" sz="1200" dirty="0" err="1" smtClean="0"/>
              <a:t>sie</a:t>
            </a:r>
            <a:r>
              <a:rPr lang="en-US" sz="1200" dirty="0" smtClean="0"/>
              <a:t> </a:t>
            </a:r>
            <a:r>
              <a:rPr lang="en-US" sz="1200" dirty="0" err="1" smtClean="0"/>
              <a:t>dein</a:t>
            </a:r>
            <a:r>
              <a:rPr lang="en-US" sz="1200" dirty="0" smtClean="0"/>
              <a:t> </a:t>
            </a:r>
            <a:r>
              <a:rPr lang="en-US" sz="1200" dirty="0" err="1" smtClean="0"/>
              <a:t>Leben</a:t>
            </a:r>
            <a:r>
              <a:rPr lang="en-US" sz="1200" dirty="0" smtClean="0"/>
              <a:t>?</a:t>
            </a:r>
          </a:p>
          <a:p>
            <a:r>
              <a:rPr lang="en-US" sz="1200" b="1" dirty="0" smtClean="0"/>
              <a:t>Objective:</a:t>
            </a:r>
            <a:endParaRPr lang="en-US" sz="1200" dirty="0" smtClean="0"/>
          </a:p>
          <a:p>
            <a:pPr lvl="1"/>
            <a:r>
              <a:rPr lang="en-US" sz="1200" dirty="0" smtClean="0"/>
              <a:t>to summarize a complex theme and present it in a concise manner (presentation)</a:t>
            </a:r>
          </a:p>
          <a:p>
            <a:r>
              <a:rPr lang="en-US" sz="1200" b="1" dirty="0" err="1" smtClean="0"/>
              <a:t>Unterricht</a:t>
            </a:r>
            <a:r>
              <a:rPr lang="en-US" sz="1200" b="1" dirty="0" smtClean="0"/>
              <a:t>:</a:t>
            </a:r>
            <a:endParaRPr lang="en-US" sz="1200" dirty="0" smtClean="0"/>
          </a:p>
          <a:p>
            <a:pPr lvl="1"/>
            <a:r>
              <a:rPr lang="en-US" sz="1200" dirty="0" err="1" smtClean="0"/>
              <a:t>Hausaufgaben</a:t>
            </a:r>
            <a:r>
              <a:rPr lang="en-US" sz="1200" dirty="0" smtClean="0"/>
              <a:t> </a:t>
            </a:r>
            <a:r>
              <a:rPr lang="en-US" sz="1200" dirty="0" err="1" smtClean="0"/>
              <a:t>besprechen</a:t>
            </a:r>
            <a:endParaRPr lang="en-US" sz="1200" dirty="0" smtClean="0"/>
          </a:p>
          <a:p>
            <a:pPr lvl="1"/>
            <a:r>
              <a:rPr lang="en-US" sz="1200" dirty="0" err="1" smtClean="0"/>
              <a:t>Präsentationen</a:t>
            </a:r>
            <a:r>
              <a:rPr lang="en-US" sz="1200" dirty="0" smtClean="0"/>
              <a:t> (je 5 </a:t>
            </a:r>
            <a:r>
              <a:rPr lang="en-US" sz="1200" dirty="0" err="1" smtClean="0"/>
              <a:t>Minuten</a:t>
            </a:r>
            <a:r>
              <a:rPr lang="en-US" sz="1200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sz="1400" dirty="0" err="1"/>
              <a:t>Worüber</a:t>
            </a:r>
            <a:r>
              <a:rPr lang="en-US" sz="1400" dirty="0"/>
              <a:t> </a:t>
            </a:r>
            <a:r>
              <a:rPr lang="en-US" sz="1400" dirty="0" err="1"/>
              <a:t>ist</a:t>
            </a:r>
            <a:r>
              <a:rPr lang="en-US" sz="1400" dirty="0"/>
              <a:t> “</a:t>
            </a:r>
            <a:r>
              <a:rPr lang="en-US" sz="1400" dirty="0" err="1"/>
              <a:t>deine</a:t>
            </a:r>
            <a:r>
              <a:rPr lang="en-US" sz="1400" dirty="0"/>
              <a:t> </a:t>
            </a:r>
            <a:r>
              <a:rPr lang="en-US" sz="1400" dirty="0" err="1"/>
              <a:t>Erfindung</a:t>
            </a:r>
            <a:r>
              <a:rPr lang="en-US" sz="1400" dirty="0"/>
              <a:t>”?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sz="1400" dirty="0" err="1"/>
              <a:t>Wer</a:t>
            </a:r>
            <a:r>
              <a:rPr lang="en-US" sz="1400" dirty="0"/>
              <a:t> </a:t>
            </a:r>
            <a:r>
              <a:rPr lang="en-US" sz="1400" dirty="0" err="1"/>
              <a:t>ist</a:t>
            </a:r>
            <a:r>
              <a:rPr lang="en-US" sz="1400" dirty="0"/>
              <a:t> der </a:t>
            </a:r>
            <a:r>
              <a:rPr lang="en-US" sz="1400" dirty="0" err="1"/>
              <a:t>Erfinder</a:t>
            </a:r>
            <a:r>
              <a:rPr lang="en-US" sz="1400" dirty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sz="1400" dirty="0" err="1"/>
              <a:t>Beschreibe</a:t>
            </a:r>
            <a:r>
              <a:rPr lang="en-US" sz="1400" dirty="0"/>
              <a:t> den </a:t>
            </a:r>
            <a:r>
              <a:rPr lang="en-US" sz="1400" dirty="0" err="1"/>
              <a:t>Lebenslauf</a:t>
            </a:r>
            <a:r>
              <a:rPr lang="en-US" sz="1400" dirty="0"/>
              <a:t> “</a:t>
            </a:r>
            <a:r>
              <a:rPr lang="en-US" sz="1400" dirty="0" err="1"/>
              <a:t>deines</a:t>
            </a:r>
            <a:r>
              <a:rPr lang="en-US" sz="1400" dirty="0"/>
              <a:t> </a:t>
            </a:r>
            <a:r>
              <a:rPr lang="en-US" sz="1400" dirty="0" err="1"/>
              <a:t>Erfinders</a:t>
            </a:r>
            <a:r>
              <a:rPr lang="en-US" sz="1400" dirty="0"/>
              <a:t>” </a:t>
            </a:r>
            <a:r>
              <a:rPr lang="en-US" sz="1400" dirty="0" err="1"/>
              <a:t>oder</a:t>
            </a:r>
            <a:r>
              <a:rPr lang="en-US" sz="1400" dirty="0"/>
              <a:t> die </a:t>
            </a:r>
            <a:r>
              <a:rPr lang="en-US" sz="1400" dirty="0" err="1"/>
              <a:t>Entwicklung</a:t>
            </a:r>
            <a:r>
              <a:rPr lang="en-US" sz="1400" dirty="0"/>
              <a:t> “</a:t>
            </a:r>
            <a:r>
              <a:rPr lang="en-US" sz="1400" dirty="0" err="1"/>
              <a:t>deiner</a:t>
            </a:r>
            <a:r>
              <a:rPr lang="en-US" sz="1400" dirty="0"/>
              <a:t> </a:t>
            </a:r>
            <a:r>
              <a:rPr lang="en-US" sz="1400" dirty="0" err="1"/>
              <a:t>Erfindung</a:t>
            </a:r>
            <a:r>
              <a:rPr lang="en-US" sz="1400" dirty="0"/>
              <a:t>”.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sz="1400" dirty="0" err="1"/>
              <a:t>Warum</a:t>
            </a:r>
            <a:r>
              <a:rPr lang="en-US" sz="1400" dirty="0"/>
              <a:t> </a:t>
            </a:r>
            <a:r>
              <a:rPr lang="en-US" sz="1400" dirty="0" err="1"/>
              <a:t>ist</a:t>
            </a:r>
            <a:r>
              <a:rPr lang="en-US" sz="1400" dirty="0"/>
              <a:t> “</a:t>
            </a:r>
            <a:r>
              <a:rPr lang="en-US" sz="1400" dirty="0" err="1"/>
              <a:t>deine</a:t>
            </a:r>
            <a:r>
              <a:rPr lang="en-US" sz="1400" dirty="0"/>
              <a:t> </a:t>
            </a:r>
            <a:r>
              <a:rPr lang="en-US" sz="1400" dirty="0" err="1"/>
              <a:t>Erfindung</a:t>
            </a:r>
            <a:r>
              <a:rPr lang="en-US" sz="1400" dirty="0"/>
              <a:t>” so </a:t>
            </a:r>
            <a:r>
              <a:rPr lang="en-US" sz="1400" dirty="0" err="1"/>
              <a:t>wichtig</a:t>
            </a:r>
            <a:r>
              <a:rPr lang="en-US" sz="1400" dirty="0"/>
              <a:t>? Was </a:t>
            </a:r>
            <a:r>
              <a:rPr lang="en-US" sz="1400" dirty="0" err="1"/>
              <a:t>ist</a:t>
            </a:r>
            <a:r>
              <a:rPr lang="en-US" sz="1400" dirty="0"/>
              <a:t> die </a:t>
            </a:r>
            <a:r>
              <a:rPr lang="en-US" sz="1400" dirty="0" err="1"/>
              <a:t>Bedeutung</a:t>
            </a:r>
            <a:r>
              <a:rPr lang="en-US" sz="1400" dirty="0"/>
              <a:t> </a:t>
            </a:r>
            <a:r>
              <a:rPr lang="en-US" sz="1400" dirty="0" err="1"/>
              <a:t>für</a:t>
            </a:r>
            <a:r>
              <a:rPr lang="en-US" sz="1400" dirty="0"/>
              <a:t> die Gesellschaft?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sz="1400" dirty="0"/>
              <a:t>Wie </a:t>
            </a:r>
            <a:r>
              <a:rPr lang="en-US" sz="1400" dirty="0" err="1"/>
              <a:t>sieht</a:t>
            </a:r>
            <a:r>
              <a:rPr lang="en-US" sz="1400" dirty="0"/>
              <a:t> die </a:t>
            </a:r>
            <a:r>
              <a:rPr lang="en-US" sz="1400" dirty="0" err="1"/>
              <a:t>Zukunft</a:t>
            </a:r>
            <a:r>
              <a:rPr lang="en-US" sz="1400" dirty="0"/>
              <a:t> </a:t>
            </a:r>
            <a:r>
              <a:rPr lang="en-US" sz="1400" dirty="0" err="1"/>
              <a:t>für</a:t>
            </a:r>
            <a:r>
              <a:rPr lang="en-US" sz="1400" dirty="0"/>
              <a:t> </a:t>
            </a:r>
            <a:r>
              <a:rPr lang="en-US" sz="1400" dirty="0" err="1"/>
              <a:t>deine</a:t>
            </a:r>
            <a:r>
              <a:rPr lang="en-US" sz="1400" dirty="0"/>
              <a:t> </a:t>
            </a:r>
            <a:r>
              <a:rPr lang="en-US" sz="1400" dirty="0" err="1"/>
              <a:t>Erfindung</a:t>
            </a:r>
            <a:r>
              <a:rPr lang="en-US" sz="1400" dirty="0"/>
              <a:t> </a:t>
            </a:r>
            <a:r>
              <a:rPr lang="en-US" sz="1400" dirty="0" err="1"/>
              <a:t>aus</a:t>
            </a:r>
            <a:r>
              <a:rPr lang="en-US" sz="1400" dirty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sz="1400" dirty="0" err="1"/>
              <a:t>Deine</a:t>
            </a:r>
            <a:r>
              <a:rPr lang="en-US" sz="1400" dirty="0"/>
              <a:t> </a:t>
            </a:r>
            <a:r>
              <a:rPr lang="en-US" sz="1400" dirty="0" err="1"/>
              <a:t>Meinung</a:t>
            </a:r>
            <a:r>
              <a:rPr lang="en-US" sz="1400" dirty="0"/>
              <a:t>: </a:t>
            </a:r>
            <a:r>
              <a:rPr lang="en-US" sz="1400" dirty="0" err="1"/>
              <a:t>Wird</a:t>
            </a:r>
            <a:r>
              <a:rPr lang="en-US" sz="1400" dirty="0"/>
              <a:t> das </a:t>
            </a:r>
            <a:r>
              <a:rPr lang="en-US" sz="1400" dirty="0" err="1"/>
              <a:t>Leben</a:t>
            </a:r>
            <a:r>
              <a:rPr lang="en-US" sz="1400" dirty="0"/>
              <a:t> / </a:t>
            </a:r>
            <a:r>
              <a:rPr lang="en-US" sz="1400" dirty="0" err="1"/>
              <a:t>dein</a:t>
            </a:r>
            <a:r>
              <a:rPr lang="en-US" sz="1400" dirty="0"/>
              <a:t> </a:t>
            </a:r>
            <a:r>
              <a:rPr lang="en-US" sz="1400" dirty="0" err="1"/>
              <a:t>Leben</a:t>
            </a:r>
            <a:r>
              <a:rPr lang="en-US" sz="1400" dirty="0"/>
              <a:t> </a:t>
            </a:r>
            <a:r>
              <a:rPr lang="en-US" sz="1400" dirty="0" err="1"/>
              <a:t>durch</a:t>
            </a:r>
            <a:r>
              <a:rPr lang="en-US" sz="1400" dirty="0"/>
              <a:t> </a:t>
            </a:r>
            <a:r>
              <a:rPr lang="en-US" sz="1400" dirty="0" err="1"/>
              <a:t>neue</a:t>
            </a:r>
            <a:r>
              <a:rPr lang="en-US" sz="1400" dirty="0"/>
              <a:t> </a:t>
            </a:r>
            <a:r>
              <a:rPr lang="en-US" sz="1400" dirty="0" err="1"/>
              <a:t>Technologien</a:t>
            </a:r>
            <a:r>
              <a:rPr lang="en-US" sz="1400" dirty="0"/>
              <a:t> </a:t>
            </a:r>
            <a:r>
              <a:rPr lang="en-US" sz="1400" dirty="0" err="1"/>
              <a:t>immer</a:t>
            </a:r>
            <a:r>
              <a:rPr lang="en-US" sz="1400" dirty="0"/>
              <a:t> </a:t>
            </a:r>
            <a:r>
              <a:rPr lang="en-US" sz="1400" dirty="0" err="1"/>
              <a:t>besser</a:t>
            </a:r>
            <a:r>
              <a:rPr lang="en-US" sz="1400" dirty="0"/>
              <a:t>? </a:t>
            </a:r>
            <a:r>
              <a:rPr lang="en-US" sz="1400" dirty="0" err="1"/>
              <a:t>Warum</a:t>
            </a:r>
            <a:r>
              <a:rPr lang="en-US" sz="1400" dirty="0"/>
              <a:t> , </a:t>
            </a:r>
            <a:r>
              <a:rPr lang="en-US" sz="1400" dirty="0" err="1"/>
              <a:t>warum</a:t>
            </a:r>
            <a:r>
              <a:rPr lang="en-US" sz="1400" dirty="0"/>
              <a:t> </a:t>
            </a:r>
            <a:r>
              <a:rPr lang="en-US" sz="1400" dirty="0" err="1"/>
              <a:t>nicht</a:t>
            </a:r>
            <a:r>
              <a:rPr lang="en-US" sz="1400" dirty="0"/>
              <a:t>? (</a:t>
            </a:r>
            <a:r>
              <a:rPr lang="en-US" sz="1400" dirty="0" err="1"/>
              <a:t>zum</a:t>
            </a:r>
            <a:r>
              <a:rPr lang="en-US" sz="1400" dirty="0"/>
              <a:t> </a:t>
            </a:r>
            <a:r>
              <a:rPr lang="en-US" sz="1400" dirty="0" err="1"/>
              <a:t>Beispiel</a:t>
            </a:r>
            <a:r>
              <a:rPr lang="en-US" sz="1400" dirty="0"/>
              <a:t>: Hast du </a:t>
            </a:r>
            <a:r>
              <a:rPr lang="en-US" sz="1400" dirty="0" err="1"/>
              <a:t>gute</a:t>
            </a:r>
            <a:r>
              <a:rPr lang="en-US" sz="1400" dirty="0"/>
              <a:t>/</a:t>
            </a:r>
            <a:r>
              <a:rPr lang="en-US" sz="1400" dirty="0" err="1"/>
              <a:t>schlechte</a:t>
            </a:r>
            <a:r>
              <a:rPr lang="en-US" sz="1400" dirty="0"/>
              <a:t> </a:t>
            </a:r>
            <a:r>
              <a:rPr lang="en-US" sz="1400" dirty="0" err="1"/>
              <a:t>Erfahrung</a:t>
            </a:r>
            <a:r>
              <a:rPr lang="en-US" sz="1400" dirty="0"/>
              <a:t> mit </a:t>
            </a:r>
            <a:r>
              <a:rPr lang="en-US" sz="1400" dirty="0" err="1"/>
              <a:t>neuer</a:t>
            </a:r>
            <a:r>
              <a:rPr lang="en-US" sz="1400" dirty="0"/>
              <a:t> </a:t>
            </a:r>
            <a:r>
              <a:rPr lang="en-US" sz="1400" dirty="0" err="1"/>
              <a:t>Technologie</a:t>
            </a:r>
            <a:r>
              <a:rPr lang="en-US" sz="1400" dirty="0"/>
              <a:t>)</a:t>
            </a:r>
          </a:p>
          <a:p>
            <a:pPr marL="274320" lvl="1" indent="0">
              <a:buNone/>
            </a:pPr>
            <a:endParaRPr lang="en-US" sz="1200" dirty="0" smtClean="0"/>
          </a:p>
          <a:p>
            <a:r>
              <a:rPr lang="en-US" sz="1200" b="1" dirty="0" err="1" smtClean="0"/>
              <a:t>Hausaufgaben</a:t>
            </a:r>
            <a:r>
              <a:rPr lang="en-US" sz="1200" b="1" dirty="0" smtClean="0"/>
              <a:t>: </a:t>
            </a:r>
            <a:r>
              <a:rPr lang="en-US" sz="1200" dirty="0" smtClean="0"/>
              <a:t>Unit reflection: </a:t>
            </a:r>
            <a:r>
              <a:rPr lang="en-US" sz="1200" dirty="0" err="1"/>
              <a:t>Naturwissenschaft</a:t>
            </a:r>
            <a:r>
              <a:rPr lang="en-US" sz="1200" dirty="0"/>
              <a:t> &amp; </a:t>
            </a:r>
            <a:r>
              <a:rPr lang="en-US" sz="1200" dirty="0" err="1" smtClean="0"/>
              <a:t>Technologie</a:t>
            </a:r>
            <a:r>
              <a:rPr lang="en-US" sz="1200" dirty="0" smtClean="0"/>
              <a:t> &gt;&gt;</a:t>
            </a:r>
            <a:endParaRPr lang="en-US" sz="1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07563" y="7861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Montag</a:t>
            </a:r>
            <a:r>
              <a:rPr lang="en-US" dirty="0" smtClean="0"/>
              <a:t>, den 11. </a:t>
            </a:r>
            <a:r>
              <a:rPr lang="en-US" dirty="0" err="1" smtClean="0"/>
              <a:t>März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Unit Reflection: </a:t>
            </a:r>
            <a:r>
              <a:rPr lang="en-US" dirty="0" err="1" smtClean="0"/>
              <a:t>Naturwissenschaften</a:t>
            </a:r>
            <a:r>
              <a:rPr lang="en-US" dirty="0" smtClean="0"/>
              <a:t> und </a:t>
            </a:r>
            <a:r>
              <a:rPr lang="en-US" dirty="0" err="1" smtClean="0"/>
              <a:t>Technologie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Online Magazine: </a:t>
            </a:r>
            <a:r>
              <a:rPr lang="en-US" dirty="0" err="1" smtClean="0"/>
              <a:t>Deutschland.de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https://www.deutschland.de/</a:t>
            </a:r>
            <a:r>
              <a:rPr lang="en-US" dirty="0" smtClean="0">
                <a:hlinkClick r:id="rId2"/>
              </a:rPr>
              <a:t>de</a:t>
            </a:r>
            <a:r>
              <a:rPr lang="en-US" dirty="0" smtClean="0"/>
              <a:t> </a:t>
            </a:r>
          </a:p>
          <a:p>
            <a:r>
              <a:rPr lang="en-US" dirty="0" smtClean="0"/>
              <a:t>(Man </a:t>
            </a:r>
            <a:r>
              <a:rPr lang="en-US" dirty="0" err="1" smtClean="0"/>
              <a:t>kann</a:t>
            </a:r>
            <a:r>
              <a:rPr lang="en-US" dirty="0" smtClean="0"/>
              <a:t> das Magazine in </a:t>
            </a:r>
            <a:r>
              <a:rPr lang="en-US" dirty="0" err="1" smtClean="0"/>
              <a:t>Englisch</a:t>
            </a:r>
            <a:r>
              <a:rPr lang="en-US" dirty="0" smtClean="0"/>
              <a:t> &amp; Deutsch und </a:t>
            </a:r>
            <a:r>
              <a:rPr lang="en-US" dirty="0" err="1" smtClean="0"/>
              <a:t>auch</a:t>
            </a:r>
            <a:r>
              <a:rPr lang="en-US" dirty="0" smtClean="0"/>
              <a:t> in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Sprachen</a:t>
            </a:r>
            <a:r>
              <a:rPr lang="en-US" dirty="0" smtClean="0"/>
              <a:t> </a:t>
            </a:r>
            <a:r>
              <a:rPr lang="en-US" dirty="0" err="1" smtClean="0"/>
              <a:t>anschauen</a:t>
            </a:r>
            <a:r>
              <a:rPr lang="en-US" dirty="0" smtClean="0"/>
              <a:t>.)</a:t>
            </a:r>
          </a:p>
          <a:p>
            <a:r>
              <a:rPr lang="en-US" dirty="0" err="1" smtClean="0"/>
              <a:t>Klicke</a:t>
            </a:r>
            <a:r>
              <a:rPr lang="en-US" dirty="0" smtClean="0"/>
              <a:t> </a:t>
            </a:r>
            <a:r>
              <a:rPr lang="en-US" dirty="0" err="1" smtClean="0"/>
              <a:t>zuerst</a:t>
            </a:r>
            <a:r>
              <a:rPr lang="en-US" dirty="0" smtClean="0"/>
              <a:t> auf </a:t>
            </a:r>
            <a:r>
              <a:rPr lang="en-US" dirty="0" err="1" smtClean="0"/>
              <a:t>Umwelt</a:t>
            </a:r>
            <a:r>
              <a:rPr lang="en-US" dirty="0" smtClean="0"/>
              <a:t>,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Ressourcen</a:t>
            </a:r>
            <a:r>
              <a:rPr lang="en-US" dirty="0" smtClean="0"/>
              <a:t> &amp; </a:t>
            </a:r>
            <a:r>
              <a:rPr lang="en-US" dirty="0" err="1" smtClean="0"/>
              <a:t>Nachhaltigkeit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Schaue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die </a:t>
            </a:r>
            <a:r>
              <a:rPr lang="en-US" dirty="0" err="1" smtClean="0"/>
              <a:t>Überschriften</a:t>
            </a:r>
            <a:r>
              <a:rPr lang="en-US" dirty="0" smtClean="0"/>
              <a:t> und </a:t>
            </a:r>
            <a:r>
              <a:rPr lang="en-US" dirty="0" err="1" smtClean="0"/>
              <a:t>Kurzbeschreibungen</a:t>
            </a:r>
            <a:r>
              <a:rPr lang="en-US" dirty="0" smtClean="0"/>
              <a:t> von den </a:t>
            </a:r>
            <a:r>
              <a:rPr lang="en-US" dirty="0" err="1" smtClean="0"/>
              <a:t>Artiklen</a:t>
            </a:r>
            <a:r>
              <a:rPr lang="en-US" dirty="0" smtClean="0"/>
              <a:t> an. </a:t>
            </a:r>
            <a:r>
              <a:rPr lang="en-US" dirty="0" err="1" smtClean="0"/>
              <a:t>Unten</a:t>
            </a:r>
            <a:r>
              <a:rPr lang="en-US" dirty="0" smtClean="0"/>
              <a:t>, am </a:t>
            </a:r>
            <a:r>
              <a:rPr lang="en-US" dirty="0" err="1" smtClean="0"/>
              <a:t>Ende</a:t>
            </a:r>
            <a:r>
              <a:rPr lang="en-US" dirty="0" smtClean="0"/>
              <a:t> der </a:t>
            </a:r>
            <a:r>
              <a:rPr lang="en-US" dirty="0" err="1" smtClean="0"/>
              <a:t>Seite</a:t>
            </a:r>
            <a:r>
              <a:rPr lang="en-US" dirty="0" smtClean="0"/>
              <a:t>,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weitere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Suche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vier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, die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interessieren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Schreibe</a:t>
            </a:r>
            <a:r>
              <a:rPr lang="en-US" dirty="0" smtClean="0"/>
              <a:t> die </a:t>
            </a:r>
            <a:r>
              <a:rPr lang="en-US" dirty="0" err="1" smtClean="0"/>
              <a:t>Überschrift</a:t>
            </a:r>
            <a:r>
              <a:rPr lang="en-US" dirty="0" smtClean="0"/>
              <a:t> in Deutsch,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übersetze</a:t>
            </a:r>
            <a:r>
              <a:rPr lang="en-US" dirty="0" smtClean="0"/>
              <a:t> die </a:t>
            </a:r>
            <a:r>
              <a:rPr lang="en-US" dirty="0" err="1" smtClean="0"/>
              <a:t>Überschrift</a:t>
            </a:r>
            <a:r>
              <a:rPr lang="en-US" dirty="0" smtClean="0"/>
              <a:t> ins  </a:t>
            </a:r>
            <a:r>
              <a:rPr lang="en-US" dirty="0" err="1" smtClean="0"/>
              <a:t>Englische</a:t>
            </a:r>
            <a:r>
              <a:rPr lang="en-US" dirty="0" smtClean="0"/>
              <a:t> 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chreibe</a:t>
            </a:r>
            <a:r>
              <a:rPr lang="en-US" dirty="0" smtClean="0"/>
              <a:t> </a:t>
            </a:r>
            <a:r>
              <a:rPr lang="en-US" dirty="0" err="1" smtClean="0"/>
              <a:t>ganz</a:t>
            </a:r>
            <a:r>
              <a:rPr lang="en-US" dirty="0" smtClean="0"/>
              <a:t> </a:t>
            </a:r>
            <a:r>
              <a:rPr lang="en-US" dirty="0" err="1" smtClean="0"/>
              <a:t>kurz</a:t>
            </a:r>
            <a:r>
              <a:rPr lang="en-US" dirty="0" smtClean="0"/>
              <a:t>, in </a:t>
            </a:r>
            <a:r>
              <a:rPr lang="en-US" dirty="0" err="1" smtClean="0"/>
              <a:t>Stichpunkten</a:t>
            </a:r>
            <a:r>
              <a:rPr lang="en-US" dirty="0" smtClean="0"/>
              <a:t>, um was </a:t>
            </a:r>
            <a:r>
              <a:rPr lang="en-US" dirty="0" err="1" smtClean="0"/>
              <a:t>es</a:t>
            </a:r>
            <a:r>
              <a:rPr lang="en-US" dirty="0" smtClean="0"/>
              <a:t> 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(</a:t>
            </a:r>
            <a:r>
              <a:rPr lang="en-US" dirty="0" err="1" smtClean="0"/>
              <a:t>schreibe</a:t>
            </a:r>
            <a:r>
              <a:rPr lang="en-US" dirty="0" smtClean="0"/>
              <a:t> die </a:t>
            </a:r>
            <a:r>
              <a:rPr lang="en-US" dirty="0" err="1" smtClean="0"/>
              <a:t>wichtigen</a:t>
            </a:r>
            <a:r>
              <a:rPr lang="en-US" dirty="0" smtClean="0"/>
              <a:t> </a:t>
            </a:r>
            <a:r>
              <a:rPr lang="en-US" dirty="0" err="1" smtClean="0"/>
              <a:t>Vokabeln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87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Film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Thema</a:t>
            </a:r>
            <a:r>
              <a:rPr lang="en-US" dirty="0" smtClean="0"/>
              <a:t> Meer &amp; </a:t>
            </a:r>
            <a:r>
              <a:rPr lang="en-US" dirty="0" err="1" smtClean="0"/>
              <a:t>Klima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https://www.deutschland.de/de/topic/wissen/netzwerke-kooperationen/sind-die-meere-noch-zu-</a:t>
            </a:r>
            <a:r>
              <a:rPr lang="en-US" dirty="0" smtClean="0">
                <a:hlinkClick r:id="rId2"/>
              </a:rPr>
              <a:t>retten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39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272" y="46228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err="1"/>
              <a:t>B</a:t>
            </a:r>
            <a:r>
              <a:rPr lang="en-US" sz="2800" dirty="0" err="1" smtClean="0"/>
              <a:t>eantworte</a:t>
            </a:r>
            <a:r>
              <a:rPr lang="en-US" sz="2800" dirty="0" smtClean="0"/>
              <a:t> die </a:t>
            </a:r>
            <a:r>
              <a:rPr lang="en-US" sz="2800" dirty="0" err="1" smtClean="0"/>
              <a:t>folgenden</a:t>
            </a:r>
            <a:r>
              <a:rPr lang="en-US" sz="2800" dirty="0" smtClean="0"/>
              <a:t> </a:t>
            </a:r>
            <a:r>
              <a:rPr lang="en-US" sz="2800" dirty="0" err="1" smtClean="0"/>
              <a:t>Fragen</a:t>
            </a:r>
            <a:r>
              <a:rPr lang="en-US" sz="2800" dirty="0" smtClean="0"/>
              <a:t> in </a:t>
            </a:r>
            <a:r>
              <a:rPr lang="en-US" sz="2800" dirty="0" err="1" smtClean="0"/>
              <a:t>deiner</a:t>
            </a:r>
            <a:r>
              <a:rPr lang="en-US" sz="2800" dirty="0" smtClean="0"/>
              <a:t> </a:t>
            </a:r>
            <a:r>
              <a:rPr lang="en-US" sz="2800" dirty="0" err="1" smtClean="0"/>
              <a:t>Präsentation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1272" y="1913128"/>
            <a:ext cx="8503920" cy="4572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“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Erfindung</a:t>
            </a:r>
            <a:r>
              <a:rPr lang="en-US" dirty="0" smtClean="0"/>
              <a:t>”?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der </a:t>
            </a:r>
            <a:r>
              <a:rPr lang="en-US" dirty="0" err="1" smtClean="0"/>
              <a:t>Erfinder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Beschreibe</a:t>
            </a:r>
            <a:r>
              <a:rPr lang="en-US" dirty="0" smtClean="0"/>
              <a:t> den </a:t>
            </a:r>
            <a:r>
              <a:rPr lang="en-US" dirty="0" err="1" smtClean="0"/>
              <a:t>Lebenslauf</a:t>
            </a:r>
            <a:r>
              <a:rPr lang="en-US" dirty="0" smtClean="0"/>
              <a:t> “</a:t>
            </a:r>
            <a:r>
              <a:rPr lang="en-US" dirty="0" err="1" smtClean="0"/>
              <a:t>deines</a:t>
            </a:r>
            <a:r>
              <a:rPr lang="en-US" dirty="0" smtClean="0"/>
              <a:t> </a:t>
            </a:r>
            <a:r>
              <a:rPr lang="en-US" dirty="0" err="1" smtClean="0"/>
              <a:t>Erfinders</a:t>
            </a:r>
            <a:r>
              <a:rPr lang="en-US" dirty="0" smtClean="0"/>
              <a:t>” </a:t>
            </a:r>
            <a:r>
              <a:rPr lang="en-US" dirty="0" err="1" smtClean="0"/>
              <a:t>oder</a:t>
            </a:r>
            <a:r>
              <a:rPr lang="en-US" dirty="0" smtClean="0"/>
              <a:t> die </a:t>
            </a:r>
            <a:r>
              <a:rPr lang="en-US" dirty="0" err="1" smtClean="0"/>
              <a:t>Entwicklung</a:t>
            </a:r>
            <a:r>
              <a:rPr lang="en-US" dirty="0" smtClean="0"/>
              <a:t> “</a:t>
            </a:r>
            <a:r>
              <a:rPr lang="en-US" dirty="0" err="1" smtClean="0"/>
              <a:t>deiner</a:t>
            </a:r>
            <a:r>
              <a:rPr lang="en-US" dirty="0" smtClean="0"/>
              <a:t> </a:t>
            </a:r>
            <a:r>
              <a:rPr lang="en-US" dirty="0" err="1" smtClean="0"/>
              <a:t>Erfindung</a:t>
            </a:r>
            <a:r>
              <a:rPr lang="en-US" dirty="0" smtClean="0"/>
              <a:t>”.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“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Erfindung</a:t>
            </a:r>
            <a:r>
              <a:rPr lang="en-US" dirty="0" smtClean="0"/>
              <a:t>” so </a:t>
            </a:r>
            <a:r>
              <a:rPr lang="en-US" dirty="0" err="1" smtClean="0"/>
              <a:t>wichtig</a:t>
            </a:r>
            <a:r>
              <a:rPr lang="en-US" dirty="0" smtClean="0"/>
              <a:t>? Was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Bedeutung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Gesellschaft?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die </a:t>
            </a:r>
            <a:r>
              <a:rPr lang="en-US" dirty="0" err="1" smtClean="0"/>
              <a:t>Zukunft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Erfindung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: </a:t>
            </a:r>
            <a:r>
              <a:rPr lang="en-US" dirty="0" err="1"/>
              <a:t>W</a:t>
            </a:r>
            <a:r>
              <a:rPr lang="en-US" dirty="0" err="1" smtClean="0"/>
              <a:t>ird</a:t>
            </a:r>
            <a:r>
              <a:rPr lang="en-US" dirty="0" smtClean="0"/>
              <a:t> das </a:t>
            </a:r>
            <a:r>
              <a:rPr lang="en-US" dirty="0" err="1" smtClean="0"/>
              <a:t>Leben</a:t>
            </a:r>
            <a:r>
              <a:rPr lang="en-US" dirty="0" smtClean="0"/>
              <a:t> /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Technologien</a:t>
            </a:r>
            <a:r>
              <a:rPr lang="en-US" dirty="0" smtClean="0"/>
              <a:t>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besser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 , </a:t>
            </a: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 (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Beispiel</a:t>
            </a:r>
            <a:r>
              <a:rPr lang="en-US" dirty="0" smtClean="0"/>
              <a:t>: Hast du </a:t>
            </a:r>
            <a:r>
              <a:rPr lang="en-US" dirty="0" err="1" smtClean="0"/>
              <a:t>gute</a:t>
            </a:r>
            <a:r>
              <a:rPr lang="en-US" dirty="0" smtClean="0"/>
              <a:t>/</a:t>
            </a:r>
            <a:r>
              <a:rPr lang="en-US" dirty="0" err="1" smtClean="0"/>
              <a:t>schlechte</a:t>
            </a:r>
            <a:r>
              <a:rPr lang="en-US" dirty="0" smtClean="0"/>
              <a:t> </a:t>
            </a:r>
            <a:r>
              <a:rPr lang="en-US" dirty="0" err="1" smtClean="0"/>
              <a:t>Erfahrung</a:t>
            </a:r>
            <a:r>
              <a:rPr lang="en-US" dirty="0" smtClean="0"/>
              <a:t> mit </a:t>
            </a:r>
            <a:r>
              <a:rPr lang="en-US" dirty="0" err="1" smtClean="0"/>
              <a:t>neuer</a:t>
            </a:r>
            <a:r>
              <a:rPr lang="en-US" dirty="0" smtClean="0"/>
              <a:t> </a:t>
            </a:r>
            <a:r>
              <a:rPr lang="en-US" dirty="0" err="1" smtClean="0"/>
              <a:t>Technologie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7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Korrekturen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Writing:</a:t>
            </a:r>
          </a:p>
          <a:p>
            <a:r>
              <a:rPr lang="en-US" dirty="0"/>
              <a:t>check your writing for organization of your thoughts</a:t>
            </a:r>
          </a:p>
          <a:p>
            <a:pPr lvl="1"/>
            <a:r>
              <a:rPr lang="en-US" sz="2500" dirty="0"/>
              <a:t>present sources viewpoints</a:t>
            </a:r>
          </a:p>
          <a:p>
            <a:pPr lvl="1"/>
            <a:r>
              <a:rPr lang="en-US" sz="2500" dirty="0"/>
              <a:t>clearly state your own viewpoint – and defend it</a:t>
            </a:r>
          </a:p>
          <a:p>
            <a:pPr lvl="2"/>
            <a:r>
              <a:rPr lang="en-US" sz="2500" dirty="0"/>
              <a:t>use all sources to support your essay</a:t>
            </a:r>
          </a:p>
          <a:p>
            <a:pPr lvl="2"/>
            <a:r>
              <a:rPr lang="en-US" sz="2500" dirty="0"/>
              <a:t>identify sources clearly</a:t>
            </a:r>
          </a:p>
          <a:p>
            <a:pPr marL="0" indent="0">
              <a:buNone/>
            </a:pPr>
            <a:endParaRPr lang="en-US" sz="2500" b="1" dirty="0" smtClean="0"/>
          </a:p>
          <a:p>
            <a:pPr marL="0" indent="0">
              <a:buNone/>
            </a:pPr>
            <a:r>
              <a:rPr lang="en-US" b="1" dirty="0" smtClean="0"/>
              <a:t>Grammar: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verb conjugations</a:t>
            </a:r>
          </a:p>
          <a:p>
            <a:r>
              <a:rPr lang="en-US" dirty="0" smtClean="0"/>
              <a:t>verb placement</a:t>
            </a:r>
          </a:p>
          <a:p>
            <a:r>
              <a:rPr lang="en-US" dirty="0" smtClean="0"/>
              <a:t>reflexive verbs – and reflexive pronouns</a:t>
            </a:r>
          </a:p>
          <a:p>
            <a:r>
              <a:rPr lang="en-US" dirty="0" smtClean="0"/>
              <a:t>possessive pronouns (mine, yours, his, hers)</a:t>
            </a:r>
          </a:p>
          <a:p>
            <a:r>
              <a:rPr lang="en-US" dirty="0" smtClean="0"/>
              <a:t>time expressions</a:t>
            </a:r>
          </a:p>
          <a:p>
            <a:r>
              <a:rPr lang="en-US" dirty="0" smtClean="0"/>
              <a:t>punctuation</a:t>
            </a:r>
          </a:p>
          <a:p>
            <a:r>
              <a:rPr lang="en-US" dirty="0"/>
              <a:t>endings of words when in use with prepositions</a:t>
            </a:r>
          </a:p>
          <a:p>
            <a:r>
              <a:rPr lang="en-US" dirty="0"/>
              <a:t>endings of articles with nouns used in Dative or Accusative case</a:t>
            </a:r>
          </a:p>
          <a:p>
            <a:r>
              <a:rPr lang="en-US" dirty="0" smtClean="0"/>
              <a:t>does your sentence have a necessary ingredients? </a:t>
            </a:r>
          </a:p>
          <a:p>
            <a:pPr lvl="1"/>
            <a:r>
              <a:rPr lang="en-US" dirty="0" smtClean="0"/>
              <a:t>verbs – all parts (modal verb needs an action verb for example)</a:t>
            </a:r>
          </a:p>
          <a:p>
            <a:pPr lvl="1"/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prepositions</a:t>
            </a:r>
          </a:p>
          <a:p>
            <a:r>
              <a:rPr lang="en-US" dirty="0" smtClean="0"/>
              <a:t>translate you German sentence back into English and check whether you really use all the words in German that convey the meaning in English.</a:t>
            </a:r>
          </a:p>
        </p:txBody>
      </p:sp>
    </p:spTree>
    <p:extLst>
      <p:ext uri="{BB962C8B-B14F-4D97-AF65-F5344CB8AC3E}">
        <p14:creationId xmlns:p14="http://schemas.microsoft.com/office/powerpoint/2010/main" val="299276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10 </a:t>
            </a:r>
            <a:r>
              <a:rPr lang="en-US" sz="4000" dirty="0" err="1" smtClean="0"/>
              <a:t>Minuten</a:t>
            </a:r>
            <a:r>
              <a:rPr lang="en-US" sz="4000" dirty="0" smtClean="0"/>
              <a:t> </a:t>
            </a:r>
            <a:r>
              <a:rPr lang="en-US" sz="4000" dirty="0" err="1" smtClean="0"/>
              <a:t>schreiben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err="1" smtClean="0"/>
              <a:t>Thema</a:t>
            </a:r>
            <a:r>
              <a:rPr lang="en-US" dirty="0" smtClean="0"/>
              <a:t>: </a:t>
            </a:r>
            <a:r>
              <a:rPr lang="en-US" dirty="0" err="1" smtClean="0"/>
              <a:t>Naturwissenschaft</a:t>
            </a:r>
            <a:r>
              <a:rPr lang="en-US" dirty="0" smtClean="0"/>
              <a:t> &amp; </a:t>
            </a:r>
            <a:r>
              <a:rPr lang="en-US" dirty="0" err="1" smtClean="0"/>
              <a:t>Technologie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err="1" smtClean="0"/>
              <a:t>Vergleichen</a:t>
            </a:r>
            <a:r>
              <a:rPr lang="en-US" sz="2800" dirty="0" smtClean="0"/>
              <a:t> </a:t>
            </a:r>
            <a:r>
              <a:rPr lang="en-US" sz="2800" dirty="0" err="1" smtClean="0"/>
              <a:t>Sie</a:t>
            </a:r>
            <a:r>
              <a:rPr lang="en-US" sz="2800" dirty="0" smtClean="0"/>
              <a:t> </a:t>
            </a:r>
            <a:r>
              <a:rPr lang="en-US" sz="2800" dirty="0"/>
              <a:t>das </a:t>
            </a:r>
            <a:r>
              <a:rPr lang="en-US" sz="2800" dirty="0" err="1"/>
              <a:t>amerikanische</a:t>
            </a:r>
            <a:r>
              <a:rPr lang="en-US" sz="2800" dirty="0"/>
              <a:t> </a:t>
            </a:r>
            <a:r>
              <a:rPr lang="en-US" sz="2800" dirty="0" smtClean="0"/>
              <a:t>mit </a:t>
            </a:r>
            <a:r>
              <a:rPr lang="en-US" sz="2800" dirty="0" err="1" smtClean="0"/>
              <a:t>dem</a:t>
            </a:r>
            <a:r>
              <a:rPr lang="en-US" sz="2800" dirty="0" smtClean="0"/>
              <a:t> </a:t>
            </a:r>
            <a:r>
              <a:rPr lang="en-US" sz="2800" dirty="0" err="1" smtClean="0"/>
              <a:t>deutschen</a:t>
            </a:r>
            <a:r>
              <a:rPr lang="en-US" sz="2800" dirty="0"/>
              <a:t> </a:t>
            </a:r>
            <a:r>
              <a:rPr lang="en-US" sz="2800" dirty="0" err="1" smtClean="0"/>
              <a:t>Transportwesen</a:t>
            </a:r>
            <a:r>
              <a:rPr lang="en-US" sz="2800" dirty="0" smtClean="0"/>
              <a:t>. Wie </a:t>
            </a:r>
            <a:r>
              <a:rPr lang="en-US" sz="2800" dirty="0" err="1" smtClean="0"/>
              <a:t>beinflusst</a:t>
            </a:r>
            <a:r>
              <a:rPr lang="en-US" sz="2800" dirty="0" smtClean="0"/>
              <a:t> das </a:t>
            </a:r>
            <a:r>
              <a:rPr lang="en-US" sz="2800" dirty="0" err="1" smtClean="0"/>
              <a:t>Transportwesen</a:t>
            </a:r>
            <a:r>
              <a:rPr lang="en-US" sz="2800" dirty="0" smtClean="0"/>
              <a:t> die Menschen?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Vergleichen</a:t>
            </a:r>
            <a:r>
              <a:rPr lang="en-US" dirty="0" smtClean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Perspektiven</a:t>
            </a:r>
            <a:r>
              <a:rPr lang="en-US" dirty="0"/>
              <a:t>, </a:t>
            </a:r>
            <a:r>
              <a:rPr lang="en-US" dirty="0" err="1"/>
              <a:t>wo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wohnen</a:t>
            </a:r>
            <a:r>
              <a:rPr lang="en-US" dirty="0"/>
              <a:t> , mit </a:t>
            </a:r>
            <a:r>
              <a:rPr lang="en-US" dirty="0" err="1"/>
              <a:t>Perspektiven</a:t>
            </a:r>
            <a:r>
              <a:rPr lang="en-US" dirty="0"/>
              <a:t> in </a:t>
            </a:r>
            <a:r>
              <a:rPr lang="en-US" dirty="0" err="1"/>
              <a:t>deutschsprachigen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.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in </a:t>
            </a:r>
            <a:r>
              <a:rPr lang="en-US" dirty="0" err="1"/>
              <a:t>ihrem</a:t>
            </a:r>
            <a:r>
              <a:rPr lang="en-US" dirty="0"/>
              <a:t> “</a:t>
            </a:r>
            <a:r>
              <a:rPr lang="en-US" dirty="0" err="1"/>
              <a:t>Vortrag</a:t>
            </a:r>
            <a:r>
              <a:rPr lang="en-US" dirty="0"/>
              <a:t>” </a:t>
            </a:r>
            <a:r>
              <a:rPr lang="en-US" dirty="0" err="1"/>
              <a:t>Beobachtungen</a:t>
            </a:r>
            <a:r>
              <a:rPr lang="en-US" dirty="0"/>
              <a:t>, </a:t>
            </a:r>
            <a:r>
              <a:rPr lang="en-US" dirty="0" err="1" smtClean="0"/>
              <a:t>Erfahrungen</a:t>
            </a:r>
            <a:r>
              <a:rPr lang="en-US" dirty="0"/>
              <a:t>, </a:t>
            </a:r>
            <a:r>
              <a:rPr lang="en-US" dirty="0" err="1"/>
              <a:t>oder</a:t>
            </a:r>
            <a:r>
              <a:rPr lang="en-US" dirty="0"/>
              <a:t> das was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gelernt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, </a:t>
            </a:r>
            <a:r>
              <a:rPr lang="en-US" dirty="0" err="1"/>
              <a:t>beschreiben</a:t>
            </a:r>
            <a:r>
              <a:rPr lang="en-US" dirty="0"/>
              <a:t>. (4 m</a:t>
            </a:r>
            <a:r>
              <a:rPr lang="en-US" dirty="0" smtClean="0"/>
              <a:t>inutes </a:t>
            </a:r>
            <a:r>
              <a:rPr lang="en-US" dirty="0"/>
              <a:t>to read the topic and  prepare, 2 minutes to record your presentation) 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Minuten</a:t>
            </a:r>
            <a:r>
              <a:rPr lang="en-US" dirty="0" smtClean="0"/>
              <a:t> –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Gliederung</a:t>
            </a:r>
            <a:r>
              <a:rPr lang="en-US" dirty="0" smtClean="0"/>
              <a:t> (outline)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 smtClean="0"/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r>
              <a:rPr lang="en-US" dirty="0" smtClean="0"/>
              <a:t> –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benotet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44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aufwachen</a:t>
            </a:r>
            <a:r>
              <a:rPr lang="en-US" dirty="0" smtClean="0"/>
              <a:t> – to wake up (yourself)</a:t>
            </a:r>
          </a:p>
          <a:p>
            <a:r>
              <a:rPr lang="en-US" dirty="0" err="1" smtClean="0"/>
              <a:t>aufwecken</a:t>
            </a:r>
            <a:r>
              <a:rPr lang="en-US" dirty="0" smtClean="0"/>
              <a:t> – to wake up (somebody else)</a:t>
            </a:r>
          </a:p>
          <a:p>
            <a:r>
              <a:rPr lang="en-US" dirty="0" err="1" smtClean="0"/>
              <a:t>aufmachen</a:t>
            </a:r>
            <a:r>
              <a:rPr lang="en-US" dirty="0" smtClean="0"/>
              <a:t> – to open </a:t>
            </a:r>
          </a:p>
          <a:p>
            <a:r>
              <a:rPr lang="en-US" dirty="0" err="1" smtClean="0"/>
              <a:t>beliebt</a:t>
            </a:r>
            <a:r>
              <a:rPr lang="en-US" dirty="0" smtClean="0"/>
              <a:t> – popular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Mandeln</a:t>
            </a:r>
            <a:r>
              <a:rPr lang="en-US" dirty="0" smtClean="0"/>
              <a:t> – almonds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e – present</a:t>
            </a:r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allgemeinen</a:t>
            </a:r>
            <a:r>
              <a:rPr lang="en-US" dirty="0" smtClean="0"/>
              <a:t> – in general</a:t>
            </a:r>
          </a:p>
          <a:p>
            <a:r>
              <a:rPr lang="en-US" dirty="0" err="1" smtClean="0"/>
              <a:t>schicken</a:t>
            </a:r>
            <a:r>
              <a:rPr lang="en-US" dirty="0" smtClean="0"/>
              <a:t> – to send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Eierpunsch</a:t>
            </a:r>
            <a:r>
              <a:rPr lang="en-US" dirty="0" smtClean="0"/>
              <a:t> – eggnog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Weihnachtsstollen</a:t>
            </a:r>
            <a:r>
              <a:rPr lang="en-US" dirty="0" smtClean="0"/>
              <a:t> – special holiday fruitcake</a:t>
            </a:r>
          </a:p>
          <a:p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– eve of Dec 24th</a:t>
            </a:r>
          </a:p>
          <a:p>
            <a:endParaRPr lang="en-US" dirty="0"/>
          </a:p>
          <a:p>
            <a:r>
              <a:rPr lang="en-US" dirty="0" err="1" smtClean="0"/>
              <a:t>Silvester</a:t>
            </a:r>
            <a:r>
              <a:rPr lang="en-US" dirty="0" smtClean="0"/>
              <a:t> – new year eve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rt von – which type of </a:t>
            </a:r>
          </a:p>
          <a:p>
            <a:r>
              <a:rPr lang="en-US" dirty="0" err="1" smtClean="0"/>
              <a:t>nennen</a:t>
            </a:r>
            <a:r>
              <a:rPr lang="en-US" dirty="0" smtClean="0"/>
              <a:t> – to name (to give the name)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nennt</a:t>
            </a:r>
            <a:r>
              <a:rPr lang="en-US" dirty="0" smtClean="0"/>
              <a:t> den </a:t>
            </a:r>
            <a:r>
              <a:rPr lang="en-US" dirty="0" err="1" smtClean="0"/>
              <a:t>Hund</a:t>
            </a:r>
            <a:r>
              <a:rPr lang="en-US" dirty="0" smtClean="0"/>
              <a:t> “Duke”.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heisse</a:t>
            </a:r>
            <a:r>
              <a:rPr lang="en-US" dirty="0" smtClean="0"/>
              <a:t> Erwin.</a:t>
            </a:r>
          </a:p>
          <a:p>
            <a:r>
              <a:rPr lang="en-US" dirty="0" err="1" smtClean="0"/>
              <a:t>Buecher</a:t>
            </a:r>
            <a:r>
              <a:rPr lang="en-US" dirty="0" smtClean="0"/>
              <a:t> =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://www.fraunhofer.de/de/ueber-</a:t>
            </a:r>
            <a:r>
              <a:rPr lang="en-US" dirty="0" smtClean="0">
                <a:hlinkClick r:id="rId2"/>
              </a:rPr>
              <a:t>fraunhofer.html</a:t>
            </a:r>
          </a:p>
          <a:p>
            <a:r>
              <a:rPr lang="en-US" dirty="0" err="1" smtClean="0"/>
              <a:t>Frauenhofer</a:t>
            </a:r>
            <a:r>
              <a:rPr lang="en-US" dirty="0" smtClean="0"/>
              <a:t> Institute – </a:t>
            </a:r>
            <a:r>
              <a:rPr lang="en-US" dirty="0" err="1" smtClean="0"/>
              <a:t>Werbung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allgemeinen</a:t>
            </a:r>
            <a:r>
              <a:rPr lang="en-US" dirty="0" smtClean="0"/>
              <a:t>  - overall</a:t>
            </a:r>
          </a:p>
          <a:p>
            <a:r>
              <a:rPr lang="en-US" dirty="0" err="1" smtClean="0"/>
              <a:t>nicht</a:t>
            </a:r>
            <a:r>
              <a:rPr lang="en-US" dirty="0" smtClean="0"/>
              <a:t> so </a:t>
            </a:r>
            <a:r>
              <a:rPr lang="en-US" dirty="0" err="1" smtClean="0"/>
              <a:t>wichtig</a:t>
            </a:r>
            <a:r>
              <a:rPr lang="en-US" dirty="0" smtClean="0"/>
              <a:t> – not so/as important</a:t>
            </a:r>
          </a:p>
          <a:p>
            <a:r>
              <a:rPr lang="en-US" dirty="0" err="1" smtClean="0"/>
              <a:t>Leute</a:t>
            </a:r>
            <a:r>
              <a:rPr lang="en-US" dirty="0" smtClean="0"/>
              <a:t>, die </a:t>
            </a:r>
            <a:r>
              <a:rPr lang="en-US" dirty="0" err="1" smtClean="0"/>
              <a:t>kein</a:t>
            </a:r>
            <a:r>
              <a:rPr lang="en-US" dirty="0" smtClean="0"/>
              <a:t> Geld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nehmen</a:t>
            </a:r>
            <a:r>
              <a:rPr lang="en-US" dirty="0" smtClean="0"/>
              <a:t> den Bus.</a:t>
            </a:r>
          </a:p>
          <a:p>
            <a:r>
              <a:rPr lang="en-US" dirty="0" err="1" smtClean="0"/>
              <a:t>versichern</a:t>
            </a:r>
            <a:r>
              <a:rPr lang="en-US" dirty="0" smtClean="0"/>
              <a:t> – to insure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Versicherung</a:t>
            </a:r>
            <a:r>
              <a:rPr lang="en-US" dirty="0" smtClean="0"/>
              <a:t> – the insurance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Mitglied</a:t>
            </a:r>
            <a:r>
              <a:rPr lang="en-US" dirty="0" smtClean="0"/>
              <a:t> – the member (of a club for example)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– it belongs to me</a:t>
            </a:r>
          </a:p>
          <a:p>
            <a:r>
              <a:rPr lang="en-US" dirty="0" err="1" smtClean="0"/>
              <a:t>gehören</a:t>
            </a:r>
            <a:r>
              <a:rPr lang="en-US" dirty="0" smtClean="0"/>
              <a:t> (dative) – to belong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höre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Bahnhof</a:t>
            </a:r>
            <a:r>
              <a:rPr lang="en-US" dirty="0" smtClean="0"/>
              <a:t> – </a:t>
            </a:r>
            <a:r>
              <a:rPr lang="en-US" dirty="0" err="1" smtClean="0"/>
              <a:t>trainstation</a:t>
            </a:r>
            <a:endParaRPr lang="en-US" dirty="0" smtClean="0"/>
          </a:p>
          <a:p>
            <a:r>
              <a:rPr lang="en-US" dirty="0" smtClean="0"/>
              <a:t>der ICE – intercity express – a very fast train in Germany</a:t>
            </a:r>
          </a:p>
          <a:p>
            <a:endParaRPr lang="en-US" dirty="0"/>
          </a:p>
          <a:p>
            <a:r>
              <a:rPr lang="en-US" dirty="0" smtClean="0"/>
              <a:t>Peter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grösser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Maria – Peter is taller than Maria</a:t>
            </a:r>
          </a:p>
          <a:p>
            <a:r>
              <a:rPr lang="en-US" dirty="0" err="1" smtClean="0"/>
              <a:t>wichtig</a:t>
            </a:r>
            <a:r>
              <a:rPr lang="en-US" dirty="0" smtClean="0"/>
              <a:t> – </a:t>
            </a:r>
            <a:r>
              <a:rPr lang="en-US" dirty="0" err="1" smtClean="0"/>
              <a:t>wichtiger</a:t>
            </a:r>
            <a:r>
              <a:rPr lang="en-US" dirty="0" smtClean="0"/>
              <a:t> – am </a:t>
            </a:r>
            <a:r>
              <a:rPr lang="en-US" dirty="0" err="1" smtClean="0"/>
              <a:t>wichtigsten</a:t>
            </a:r>
            <a:endParaRPr lang="en-US" dirty="0" smtClean="0"/>
          </a:p>
          <a:p>
            <a:r>
              <a:rPr lang="en-US" dirty="0" err="1" smtClean="0"/>
              <a:t>ähnlich</a:t>
            </a:r>
            <a:r>
              <a:rPr lang="en-US" dirty="0" smtClean="0"/>
              <a:t> – similar</a:t>
            </a:r>
          </a:p>
          <a:p>
            <a:r>
              <a:rPr lang="en-US" dirty="0" err="1" smtClean="0"/>
              <a:t>englisch</a:t>
            </a:r>
            <a:r>
              <a:rPr lang="en-US" dirty="0" smtClean="0"/>
              <a:t> - </a:t>
            </a:r>
            <a:r>
              <a:rPr lang="en-US" dirty="0" err="1" smtClean="0"/>
              <a:t>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6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16310</TotalTime>
  <Words>2012</Words>
  <Application>Microsoft Macintosh PowerPoint</Application>
  <PresentationFormat>On-screen Show (4:3)</PresentationFormat>
  <Paragraphs>320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Deutsch AP </vt:lpstr>
      <vt:lpstr>Montag, der 4. März 2013 Deutsch AP (E Stunde) Heute ist ein D Tag</vt:lpstr>
      <vt:lpstr>Hausaufgaben für Montag, den 11. März</vt:lpstr>
      <vt:lpstr>Film zum Thema Meer &amp; Klima</vt:lpstr>
      <vt:lpstr>Beantworte die folgenden Fragen in deiner Präsentation:</vt:lpstr>
      <vt:lpstr>Korrekturen</vt:lpstr>
      <vt:lpstr>10 Minuten schreiben</vt:lpstr>
      <vt:lpstr>Vokablen</vt:lpstr>
      <vt:lpstr>Vokabeln</vt:lpstr>
      <vt:lpstr>Vokabeln</vt:lpstr>
      <vt:lpstr>Vokabeln</vt:lpstr>
      <vt:lpstr>Vokabeln</vt:lpstr>
      <vt:lpstr>Vokabeln (24. Januar 2013)</vt:lpstr>
      <vt:lpstr>Vokabeln</vt:lpstr>
      <vt:lpstr>Vokabeln</vt:lpstr>
      <vt:lpstr>Vokabeln</vt:lpstr>
      <vt:lpstr>Vokabeln</vt:lpstr>
      <vt:lpstr>Portfolio</vt:lpstr>
      <vt:lpstr>für den Unterricht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403</cp:revision>
  <dcterms:created xsi:type="dcterms:W3CDTF">2012-09-05T12:59:09Z</dcterms:created>
  <dcterms:modified xsi:type="dcterms:W3CDTF">2013-03-04T16:02:17Z</dcterms:modified>
</cp:coreProperties>
</file>