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1" r:id="rId1"/>
  </p:sldMasterIdLst>
  <p:sldIdLst>
    <p:sldId id="256" r:id="rId2"/>
    <p:sldId id="258" r:id="rId3"/>
    <p:sldId id="268" r:id="rId4"/>
    <p:sldId id="260" r:id="rId5"/>
    <p:sldId id="266" r:id="rId6"/>
    <p:sldId id="259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4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1/14/13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4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0" r:id="rId9"/>
    <p:sldLayoutId id="2147484151" r:id="rId10"/>
    <p:sldLayoutId id="214748415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rhsgerman.weebly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fraunhofer.de/de/ueber-fraunhofer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9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die Operation – surgery</a:t>
            </a:r>
          </a:p>
          <a:p>
            <a:r>
              <a:rPr lang="en-US" dirty="0" smtClean="0"/>
              <a:t>der Hals – throat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Stunden</a:t>
            </a:r>
            <a:r>
              <a:rPr lang="en-US" dirty="0" smtClean="0"/>
              <a:t> – hour</a:t>
            </a:r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 – the whole day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Nachhilfeunterricht</a:t>
            </a:r>
            <a:r>
              <a:rPr lang="en-US" dirty="0" smtClean="0"/>
              <a:t> – tutoring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 – the lesson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Kommunikation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Fähigkeit</a:t>
            </a:r>
            <a:r>
              <a:rPr lang="en-US" dirty="0" smtClean="0"/>
              <a:t> – the ability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mit der </a:t>
            </a:r>
            <a:r>
              <a:rPr lang="en-US" dirty="0" err="1" smtClean="0"/>
              <a:t>Schule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fertig</a:t>
            </a:r>
            <a:r>
              <a:rPr lang="en-US" dirty="0" smtClean="0"/>
              <a:t> – I am done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Stelle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Wenn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nach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Afrika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gehe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könnte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8000"/>
                </a:solidFill>
              </a:rPr>
              <a:t>würde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3366FF"/>
                </a:solidFill>
              </a:rPr>
              <a:t>ich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gern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Kindern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err="1" smtClean="0">
                <a:solidFill>
                  <a:srgbClr val="3366FF"/>
                </a:solidFill>
              </a:rPr>
              <a:t>helfen</a:t>
            </a:r>
            <a:r>
              <a:rPr lang="en-US" dirty="0" smtClean="0">
                <a:solidFill>
                  <a:srgbClr val="3366FF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dependent clause with subordinating conjunction takes the first part of the sentence, then the compete clause = “first place”</a:t>
            </a:r>
            <a:r>
              <a:rPr lang="en-US" dirty="0" smtClean="0"/>
              <a:t>, and so then the </a:t>
            </a:r>
            <a:r>
              <a:rPr lang="en-US" dirty="0" smtClean="0">
                <a:solidFill>
                  <a:srgbClr val="008000"/>
                </a:solidFill>
              </a:rPr>
              <a:t>conjugated verb from the main sentence needs to be in second place (=right after the comma)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3366FF"/>
                </a:solidFill>
              </a:rPr>
              <a:t>the rest of the words follow in grammatical correct order for a main clause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71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Portfolio</a:t>
            </a:r>
            <a:endParaRPr lang="en-US" sz="3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Imagine, you are presenting all the information learned in this class to Mrs. Williams by handing her a folder/binder.</a:t>
            </a:r>
          </a:p>
          <a:p>
            <a:r>
              <a:rPr lang="en-US" dirty="0"/>
              <a:t>C</a:t>
            </a:r>
            <a:r>
              <a:rPr lang="en-US" dirty="0" smtClean="0"/>
              <a:t>over-page &amp; content page</a:t>
            </a:r>
          </a:p>
          <a:p>
            <a:r>
              <a:rPr lang="en-US" dirty="0" smtClean="0"/>
              <a:t>Explain the units</a:t>
            </a:r>
          </a:p>
          <a:p>
            <a:r>
              <a:rPr lang="en-US" dirty="0" smtClean="0"/>
              <a:t>Show the assignments and work done for each unit</a:t>
            </a:r>
          </a:p>
          <a:p>
            <a:r>
              <a:rPr lang="en-US" dirty="0"/>
              <a:t>W</a:t>
            </a:r>
            <a:r>
              <a:rPr lang="en-US" dirty="0" smtClean="0"/>
              <a:t>rite a description/reflection about the semester – end this reflection with your goal for the next semester.</a:t>
            </a:r>
          </a:p>
          <a:p>
            <a:endParaRPr lang="en-US" dirty="0"/>
          </a:p>
          <a:p>
            <a:r>
              <a:rPr lang="en-US" dirty="0" smtClean="0"/>
              <a:t>Please </a:t>
            </a:r>
            <a:r>
              <a:rPr lang="en-US" dirty="0"/>
              <a:t>check the </a:t>
            </a:r>
            <a:r>
              <a:rPr lang="en-US" dirty="0">
                <a:hlinkClick r:id="rId2"/>
              </a:rPr>
              <a:t>http://rhsgerman.weebly.com</a:t>
            </a:r>
            <a:r>
              <a:rPr lang="en-US" dirty="0"/>
              <a:t> website for rubric and handouts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90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Dienstag</a:t>
            </a:r>
            <a:r>
              <a:rPr lang="en-US" sz="2000" dirty="0" smtClean="0"/>
              <a:t> &amp; </a:t>
            </a:r>
            <a:r>
              <a:rPr lang="en-US" sz="2000" dirty="0" err="1" smtClean="0"/>
              <a:t>Mittwoch</a:t>
            </a:r>
            <a:r>
              <a:rPr lang="en-US" sz="2000" dirty="0" smtClean="0"/>
              <a:t>, </a:t>
            </a:r>
            <a:r>
              <a:rPr lang="en-US" sz="2000" dirty="0" smtClean="0"/>
              <a:t>der </a:t>
            </a:r>
            <a:r>
              <a:rPr lang="en-US" sz="2000" dirty="0" smtClean="0"/>
              <a:t>15. &amp; 16. </a:t>
            </a:r>
            <a:r>
              <a:rPr lang="en-US" sz="2000" dirty="0" err="1" smtClean="0"/>
              <a:t>Januar</a:t>
            </a:r>
            <a:r>
              <a:rPr lang="en-US" sz="2000" dirty="0" smtClean="0"/>
              <a:t> 2013</a:t>
            </a:r>
            <a:br>
              <a:rPr lang="en-US" sz="2000" dirty="0" smtClean="0"/>
            </a:br>
            <a:r>
              <a:rPr lang="en-US" sz="1600" dirty="0" smtClean="0"/>
              <a:t>Deutsch AP (E </a:t>
            </a:r>
            <a:r>
              <a:rPr lang="en-US" sz="1600" dirty="0" err="1" smtClean="0"/>
              <a:t>Stunde</a:t>
            </a:r>
            <a:r>
              <a:rPr lang="en-US" sz="1600" dirty="0" smtClean="0"/>
              <a:t>)	</a:t>
            </a:r>
            <a:r>
              <a:rPr lang="en-US" sz="1600" dirty="0" err="1" smtClean="0"/>
              <a:t>Heute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/>
              <a:t> </a:t>
            </a:r>
            <a:r>
              <a:rPr lang="en-US" sz="1600" dirty="0" err="1" smtClean="0"/>
              <a:t>ein</a:t>
            </a:r>
            <a:r>
              <a:rPr lang="en-US" sz="1600" dirty="0" smtClean="0"/>
              <a:t> </a:t>
            </a:r>
            <a:r>
              <a:rPr lang="en-US" sz="1600" dirty="0" smtClean="0"/>
              <a:t>D/E</a:t>
            </a:r>
            <a:r>
              <a:rPr lang="en-US" sz="1600" dirty="0" smtClean="0"/>
              <a:t> </a:t>
            </a:r>
            <a:r>
              <a:rPr lang="en-US" sz="1600" dirty="0" smtClean="0"/>
              <a:t>Tag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88765"/>
            <a:ext cx="8534400" cy="5017895"/>
          </a:xfrm>
        </p:spPr>
        <p:txBody>
          <a:bodyPr>
            <a:noAutofit/>
          </a:bodyPr>
          <a:lstStyle/>
          <a:p>
            <a:r>
              <a:rPr lang="en-US" sz="1400" b="1" dirty="0"/>
              <a:t>Goal: </a:t>
            </a:r>
            <a:r>
              <a:rPr lang="en-US" sz="1400" dirty="0" smtClean="0"/>
              <a:t>to understand authentic written text, audio material and audio-visual material, which is used on a daily bases in Germany; to understand and participate in the spoken and written communication, used on a daily bases in Germany; to understand the culture of German speaking countries.</a:t>
            </a:r>
            <a:endParaRPr lang="en-US" sz="1400" dirty="0"/>
          </a:p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smtClean="0"/>
              <a:t>Science &amp; Technology / </a:t>
            </a:r>
            <a:r>
              <a:rPr lang="en-US" sz="1400" dirty="0" err="1" smtClean="0"/>
              <a:t>ePals</a:t>
            </a:r>
            <a:r>
              <a:rPr lang="en-US" sz="1400" dirty="0" smtClean="0"/>
              <a:t>		</a:t>
            </a:r>
            <a:r>
              <a:rPr lang="en-US" sz="1400" dirty="0" err="1" smtClean="0"/>
              <a:t>Naturwissenschaft</a:t>
            </a:r>
            <a:r>
              <a:rPr lang="en-US" sz="1400" dirty="0" smtClean="0"/>
              <a:t> &amp; </a:t>
            </a:r>
            <a:r>
              <a:rPr lang="en-US" sz="1400" dirty="0" err="1" smtClean="0"/>
              <a:t>Technologie</a:t>
            </a:r>
            <a:r>
              <a:rPr lang="en-US" sz="1400" dirty="0" smtClean="0"/>
              <a:t> / </a:t>
            </a:r>
            <a:r>
              <a:rPr lang="en-US" sz="1400" dirty="0" err="1" smtClean="0"/>
              <a:t>ePals</a:t>
            </a:r>
            <a:endParaRPr lang="en-US" sz="1400" dirty="0" smtClean="0"/>
          </a:p>
          <a:p>
            <a:r>
              <a:rPr lang="en-US" sz="1400" b="1" dirty="0" smtClean="0"/>
              <a:t>Key Question: </a:t>
            </a:r>
          </a:p>
          <a:p>
            <a:pPr lvl="1"/>
            <a:r>
              <a:rPr lang="en-US" sz="1400" dirty="0" smtClean="0"/>
              <a:t>AP </a:t>
            </a:r>
            <a:r>
              <a:rPr lang="en-US" sz="1400" dirty="0" err="1" smtClean="0"/>
              <a:t>Einheit</a:t>
            </a:r>
            <a:r>
              <a:rPr lang="en-US" sz="1400" dirty="0" smtClean="0"/>
              <a:t>: Wie beeinflussen </a:t>
            </a:r>
            <a:r>
              <a:rPr lang="en-US" sz="1400" dirty="0" err="1" smtClean="0"/>
              <a:t>Naturwissenschaft</a:t>
            </a:r>
            <a:r>
              <a:rPr lang="en-US" sz="1400" dirty="0" smtClean="0"/>
              <a:t> &amp; </a:t>
            </a:r>
            <a:r>
              <a:rPr lang="en-US" sz="1400" dirty="0" err="1" smtClean="0"/>
              <a:t>Technolgie</a:t>
            </a:r>
            <a:r>
              <a:rPr lang="en-US" sz="1400" dirty="0" smtClean="0"/>
              <a:t> </a:t>
            </a:r>
            <a:r>
              <a:rPr lang="en-US" sz="1400" dirty="0" err="1" smtClean="0"/>
              <a:t>unser</a:t>
            </a:r>
            <a:r>
              <a:rPr lang="en-US" sz="1400" dirty="0" smtClean="0"/>
              <a:t> </a:t>
            </a:r>
            <a:r>
              <a:rPr lang="en-US" sz="1400" dirty="0" err="1" smtClean="0"/>
              <a:t>Leben</a:t>
            </a:r>
            <a:r>
              <a:rPr lang="en-US" sz="1400" dirty="0" smtClean="0"/>
              <a:t>?</a:t>
            </a:r>
          </a:p>
          <a:p>
            <a:pPr lvl="1"/>
            <a:r>
              <a:rPr lang="en-US" sz="1400" dirty="0" err="1" smtClean="0"/>
              <a:t>ePals</a:t>
            </a:r>
            <a:r>
              <a:rPr lang="en-US" sz="1400" dirty="0" smtClean="0"/>
              <a:t>: Was </a:t>
            </a:r>
            <a:r>
              <a:rPr lang="en-US" sz="1400" dirty="0" err="1" smtClean="0"/>
              <a:t>denkst</a:t>
            </a:r>
            <a:r>
              <a:rPr lang="en-US" sz="1400" dirty="0" smtClean="0"/>
              <a:t> du </a:t>
            </a:r>
            <a:r>
              <a:rPr lang="en-US" sz="1400" dirty="0" err="1" smtClean="0"/>
              <a:t>über</a:t>
            </a:r>
            <a:r>
              <a:rPr lang="en-US" sz="1400" dirty="0" smtClean="0"/>
              <a:t> </a:t>
            </a:r>
            <a:r>
              <a:rPr lang="en-US" sz="1400" dirty="0" err="1" smtClean="0"/>
              <a:t>ehrenamtliche</a:t>
            </a:r>
            <a:r>
              <a:rPr lang="en-US" sz="1400" dirty="0" smtClean="0"/>
              <a:t> </a:t>
            </a:r>
            <a:r>
              <a:rPr lang="en-US" sz="1400" dirty="0" err="1" smtClean="0"/>
              <a:t>Arbeit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err="1" smtClean="0"/>
              <a:t>Freiwilligendienst</a:t>
            </a:r>
            <a:r>
              <a:rPr lang="en-US" sz="1400" dirty="0" smtClean="0"/>
              <a:t>)? Wie </a:t>
            </a:r>
            <a:r>
              <a:rPr lang="en-US" sz="1400" dirty="0" err="1" smtClean="0"/>
              <a:t>beinflusst</a:t>
            </a:r>
            <a:r>
              <a:rPr lang="en-US" sz="1400" dirty="0" smtClean="0"/>
              <a:t> </a:t>
            </a:r>
            <a:r>
              <a:rPr lang="en-US" sz="1400" dirty="0" err="1" smtClean="0"/>
              <a:t>sie</a:t>
            </a:r>
            <a:r>
              <a:rPr lang="en-US" sz="1400" dirty="0" smtClean="0"/>
              <a:t> </a:t>
            </a:r>
            <a:r>
              <a:rPr lang="en-US" sz="1400" dirty="0" err="1" smtClean="0"/>
              <a:t>dein</a:t>
            </a:r>
            <a:r>
              <a:rPr lang="en-US" sz="1400" dirty="0" smtClean="0"/>
              <a:t> </a:t>
            </a:r>
            <a:r>
              <a:rPr lang="en-US" sz="1400" dirty="0" err="1" smtClean="0"/>
              <a:t>Leben</a:t>
            </a:r>
            <a:r>
              <a:rPr lang="en-US" sz="1400" dirty="0" smtClean="0"/>
              <a:t>?</a:t>
            </a:r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Objective:</a:t>
            </a:r>
          </a:p>
          <a:p>
            <a:pPr lvl="1"/>
            <a:r>
              <a:rPr lang="en-US" sz="1400" dirty="0" smtClean="0"/>
              <a:t>to summarize a complex theme and present it in a concise manner</a:t>
            </a:r>
          </a:p>
          <a:p>
            <a:pPr lvl="1"/>
            <a:r>
              <a:rPr lang="en-US" sz="1400" dirty="0" smtClean="0"/>
              <a:t>to be knowledgeable about the theme and being able to convey that in German</a:t>
            </a: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Unterricht</a:t>
            </a:r>
            <a:r>
              <a:rPr lang="en-US" sz="1400" b="1" dirty="0" smtClean="0"/>
              <a:t>:</a:t>
            </a:r>
            <a:endParaRPr lang="en-US" sz="1400" dirty="0" smtClean="0"/>
          </a:p>
          <a:p>
            <a:pPr lvl="1"/>
            <a:r>
              <a:rPr lang="en-US" sz="1400" dirty="0" err="1" smtClean="0"/>
              <a:t>Pr</a:t>
            </a:r>
            <a:r>
              <a:rPr lang="en-US" sz="1400" dirty="0" err="1" smtClean="0"/>
              <a:t>äsentationen</a:t>
            </a:r>
            <a:r>
              <a:rPr lang="en-US" sz="1400" dirty="0" smtClean="0"/>
              <a:t> 12- 15 </a:t>
            </a:r>
            <a:r>
              <a:rPr lang="en-US" sz="1400" dirty="0" err="1" smtClean="0"/>
              <a:t>Minuten</a:t>
            </a:r>
            <a:r>
              <a:rPr lang="en-US" sz="1400" dirty="0" smtClean="0"/>
              <a:t> pro </a:t>
            </a:r>
            <a:r>
              <a:rPr lang="en-US" sz="1400" dirty="0" err="1" smtClean="0"/>
              <a:t>Schüler</a:t>
            </a:r>
            <a:endParaRPr lang="en-US" sz="1400" dirty="0" smtClean="0"/>
          </a:p>
          <a:p>
            <a:pPr lvl="1"/>
            <a:r>
              <a:rPr lang="en-US" sz="1400" dirty="0" err="1" smtClean="0"/>
              <a:t>Dienstag</a:t>
            </a:r>
            <a:r>
              <a:rPr lang="en-US" sz="1400" dirty="0" smtClean="0"/>
              <a:t>: 3 </a:t>
            </a:r>
            <a:r>
              <a:rPr lang="en-US" sz="1400" dirty="0" err="1" smtClean="0"/>
              <a:t>Schüler</a:t>
            </a:r>
            <a:r>
              <a:rPr lang="en-US" sz="1400" dirty="0" smtClean="0"/>
              <a:t> &amp; </a:t>
            </a:r>
            <a:r>
              <a:rPr lang="en-US" sz="1400" dirty="0" err="1" smtClean="0"/>
              <a:t>Mittwoch</a:t>
            </a:r>
            <a:r>
              <a:rPr lang="en-US" sz="1400" dirty="0" smtClean="0"/>
              <a:t> 6 </a:t>
            </a:r>
            <a:r>
              <a:rPr lang="en-US" sz="1400" smtClean="0"/>
              <a:t>Schüler</a:t>
            </a:r>
            <a:endParaRPr lang="en-US" sz="1400" dirty="0" smtClean="0"/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Portfolio </a:t>
            </a:r>
            <a:r>
              <a:rPr lang="en-US" sz="1400" dirty="0" err="1" smtClean="0">
                <a:solidFill>
                  <a:srgbClr val="FF0000"/>
                </a:solidFill>
              </a:rPr>
              <a:t>abgeben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563" y="7861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0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nächsten</a:t>
            </a:r>
            <a:r>
              <a:rPr lang="en-US" dirty="0" smtClean="0"/>
              <a:t> </a:t>
            </a:r>
            <a:r>
              <a:rPr lang="en-US" dirty="0" err="1" smtClean="0"/>
              <a:t>zwei</a:t>
            </a:r>
            <a:r>
              <a:rPr lang="en-US" dirty="0" smtClean="0"/>
              <a:t> </a:t>
            </a:r>
            <a:r>
              <a:rPr lang="en-US" dirty="0" err="1" smtClean="0"/>
              <a:t>Wochen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2000" b="1" dirty="0" err="1" smtClean="0">
                <a:solidFill>
                  <a:srgbClr val="FFFF00"/>
                </a:solidFill>
              </a:rPr>
              <a:t>Fällig</a:t>
            </a:r>
            <a:r>
              <a:rPr lang="en-US" sz="2000" b="1" dirty="0" smtClean="0">
                <a:solidFill>
                  <a:srgbClr val="FFFF00"/>
                </a:solidFill>
              </a:rPr>
              <a:t>: 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	</a:t>
            </a:r>
            <a:r>
              <a:rPr lang="en-US" sz="2000" b="1" dirty="0" err="1" smtClean="0">
                <a:solidFill>
                  <a:srgbClr val="FFFF00"/>
                </a:solidFill>
              </a:rPr>
              <a:t>Bewerbung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	</a:t>
            </a:r>
            <a:r>
              <a:rPr lang="en-US" sz="2000" b="1" dirty="0" smtClean="0">
                <a:solidFill>
                  <a:srgbClr val="FFFF00"/>
                </a:solidFill>
              </a:rPr>
              <a:t>Portfolio</a:t>
            </a:r>
          </a:p>
          <a:p>
            <a:r>
              <a:rPr lang="en-US" sz="2000" b="1" dirty="0">
                <a:solidFill>
                  <a:srgbClr val="FFFF00"/>
                </a:solidFill>
              </a:rPr>
              <a:t>	</a:t>
            </a:r>
            <a:r>
              <a:rPr lang="en-US" sz="2000" b="1" dirty="0" smtClean="0">
                <a:solidFill>
                  <a:srgbClr val="FFFF00"/>
                </a:solidFill>
              </a:rPr>
              <a:t>Final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8.1. </a:t>
            </a:r>
            <a:r>
              <a:rPr lang="en-US" dirty="0" err="1" smtClean="0"/>
              <a:t>Dienstag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kein</a:t>
            </a:r>
            <a:r>
              <a:rPr lang="en-US" dirty="0" smtClean="0"/>
              <a:t> </a:t>
            </a:r>
            <a:r>
              <a:rPr lang="en-US" dirty="0" err="1" smtClean="0"/>
              <a:t>Unterricht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9. 1. </a:t>
            </a:r>
            <a:r>
              <a:rPr lang="en-US" dirty="0" err="1" smtClean="0">
                <a:solidFill>
                  <a:srgbClr val="FF0000"/>
                </a:solidFill>
              </a:rPr>
              <a:t>Mittwoch</a:t>
            </a:r>
            <a:r>
              <a:rPr lang="en-US" dirty="0" smtClean="0"/>
              <a:t>: </a:t>
            </a:r>
            <a:r>
              <a:rPr lang="en-US" u="sng" dirty="0" err="1" smtClean="0"/>
              <a:t>Bewerbung</a:t>
            </a:r>
            <a:r>
              <a:rPr lang="en-US" u="sng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– </a:t>
            </a:r>
            <a:r>
              <a:rPr lang="en-US" u="sng" dirty="0" err="1" smtClean="0"/>
              <a:t>abschicken</a:t>
            </a:r>
            <a:r>
              <a:rPr lang="en-US" dirty="0" smtClean="0"/>
              <a:t>.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Examen</a:t>
            </a:r>
            <a:r>
              <a:rPr lang="en-US" dirty="0" smtClean="0"/>
              <a:t> &amp; Portfolio </a:t>
            </a:r>
            <a:r>
              <a:rPr lang="en-US" dirty="0" err="1" smtClean="0"/>
              <a:t>besprechen</a:t>
            </a:r>
            <a:endParaRPr lang="en-US" dirty="0" smtClean="0"/>
          </a:p>
          <a:p>
            <a:r>
              <a:rPr lang="en-US" dirty="0" smtClean="0"/>
              <a:t>10. 1. </a:t>
            </a:r>
            <a:r>
              <a:rPr lang="en-US" dirty="0" err="1" smtClean="0"/>
              <a:t>Donnerstag</a:t>
            </a:r>
            <a:r>
              <a:rPr lang="en-US" dirty="0" smtClean="0"/>
              <a:t>: an Portfolio &amp;  den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11.1. </a:t>
            </a:r>
            <a:r>
              <a:rPr lang="en-US" dirty="0" err="1" smtClean="0"/>
              <a:t>Freitag</a:t>
            </a:r>
            <a:r>
              <a:rPr lang="en-US" dirty="0" smtClean="0"/>
              <a:t>: an </a:t>
            </a:r>
            <a:r>
              <a:rPr lang="en-US" dirty="0"/>
              <a:t>Portfolio &amp;  den </a:t>
            </a:r>
            <a:r>
              <a:rPr lang="en-US" dirty="0" err="1"/>
              <a:t>Präsentationen</a:t>
            </a:r>
            <a:r>
              <a:rPr lang="en-US" dirty="0"/>
              <a:t> </a:t>
            </a:r>
            <a:r>
              <a:rPr lang="en-US" dirty="0" err="1"/>
              <a:t>arbeiten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12. 1. </a:t>
            </a:r>
            <a:r>
              <a:rPr lang="en-US" dirty="0" err="1" smtClean="0"/>
              <a:t>Samstag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13.1. Sonntag 12:00 </a:t>
            </a:r>
            <a:r>
              <a:rPr lang="en-US" dirty="0" err="1" smtClean="0">
                <a:solidFill>
                  <a:srgbClr val="FF0000"/>
                </a:solidFill>
              </a:rPr>
              <a:t>Uhr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/>
              <a:t>Handzettel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Präsentation</a:t>
            </a:r>
            <a:r>
              <a:rPr lang="en-US" dirty="0" smtClean="0"/>
              <a:t> auf </a:t>
            </a:r>
            <a:r>
              <a:rPr lang="en-US" dirty="0" err="1" smtClean="0"/>
              <a:t>Wikiseite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14.1. </a:t>
            </a:r>
            <a:r>
              <a:rPr lang="en-US" dirty="0" err="1" smtClean="0">
                <a:solidFill>
                  <a:srgbClr val="FF0000"/>
                </a:solidFill>
              </a:rPr>
              <a:t>Montag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 Tag: </a:t>
            </a:r>
            <a:r>
              <a:rPr lang="en-US" u="sng" dirty="0" smtClean="0"/>
              <a:t>Portfolio </a:t>
            </a:r>
            <a:r>
              <a:rPr lang="en-US" u="sng" dirty="0" err="1" smtClean="0"/>
              <a:t>ist</a:t>
            </a:r>
            <a:r>
              <a:rPr lang="en-US" u="sng" dirty="0" smtClean="0"/>
              <a:t> </a:t>
            </a:r>
            <a:r>
              <a:rPr lang="en-US" u="sng" dirty="0" err="1" smtClean="0"/>
              <a:t>fällig</a:t>
            </a:r>
            <a:r>
              <a:rPr lang="en-US" u="sng" dirty="0" smtClean="0"/>
              <a:t>. </a:t>
            </a:r>
            <a:r>
              <a:rPr lang="en-US" dirty="0" err="1" smtClean="0"/>
              <a:t>Präsentationen</a:t>
            </a:r>
            <a:r>
              <a:rPr lang="en-US" dirty="0" smtClean="0"/>
              <a:t> </a:t>
            </a:r>
            <a:r>
              <a:rPr lang="en-US" dirty="0" err="1" smtClean="0"/>
              <a:t>fertig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15.1. </a:t>
            </a:r>
            <a:r>
              <a:rPr lang="en-US" dirty="0" err="1" smtClean="0">
                <a:solidFill>
                  <a:srgbClr val="FF0000"/>
                </a:solidFill>
              </a:rPr>
              <a:t>Dienstag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D Tag: </a:t>
            </a:r>
            <a:r>
              <a:rPr lang="en-US" u="sng" dirty="0" err="1" smtClean="0">
                <a:solidFill>
                  <a:srgbClr val="000000"/>
                </a:solidFill>
              </a:rPr>
              <a:t>Präsentationen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fangen</a:t>
            </a:r>
            <a:r>
              <a:rPr lang="en-US" u="sng" dirty="0" smtClean="0">
                <a:solidFill>
                  <a:srgbClr val="000000"/>
                </a:solidFill>
              </a:rPr>
              <a:t> an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r>
              <a:rPr lang="en-US" u="sng" dirty="0" err="1" smtClean="0">
                <a:solidFill>
                  <a:srgbClr val="000000"/>
                </a:solidFill>
              </a:rPr>
              <a:t>Handzettel</a:t>
            </a:r>
            <a:r>
              <a:rPr lang="en-US" u="sng" dirty="0" smtClean="0">
                <a:solidFill>
                  <a:srgbClr val="000000"/>
                </a:solidFill>
              </a:rPr>
              <a:t> &amp; </a:t>
            </a:r>
            <a:r>
              <a:rPr lang="en-US" u="sng" dirty="0" err="1" smtClean="0">
                <a:solidFill>
                  <a:srgbClr val="000000"/>
                </a:solidFill>
              </a:rPr>
              <a:t>Fragen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müssen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vorbereitet</a:t>
            </a:r>
            <a:r>
              <a:rPr lang="en-US" u="sng" dirty="0" smtClean="0">
                <a:solidFill>
                  <a:srgbClr val="000000"/>
                </a:solidFill>
              </a:rPr>
              <a:t> </a:t>
            </a:r>
            <a:r>
              <a:rPr lang="en-US" u="sng" dirty="0" err="1" smtClean="0">
                <a:solidFill>
                  <a:srgbClr val="000000"/>
                </a:solidFill>
              </a:rPr>
              <a:t>sein</a:t>
            </a:r>
            <a:endParaRPr lang="en-US" u="sng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16./17./18.1 </a:t>
            </a:r>
            <a:r>
              <a:rPr lang="en-US" dirty="0" smtClean="0">
                <a:solidFill>
                  <a:srgbClr val="000000"/>
                </a:solidFill>
              </a:rPr>
              <a:t>– </a:t>
            </a:r>
            <a:r>
              <a:rPr lang="en-US" dirty="0" err="1" smtClean="0">
                <a:solidFill>
                  <a:srgbClr val="000000"/>
                </a:solidFill>
              </a:rPr>
              <a:t>Präsentationen</a:t>
            </a:r>
            <a:r>
              <a:rPr lang="en-US" dirty="0" smtClean="0">
                <a:solidFill>
                  <a:srgbClr val="000000"/>
                </a:solidFill>
              </a:rPr>
              <a:t> an </a:t>
            </a:r>
            <a:r>
              <a:rPr lang="en-US" dirty="0" err="1" smtClean="0">
                <a:solidFill>
                  <a:srgbClr val="000000"/>
                </a:solidFill>
              </a:rPr>
              <a:t>einem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dieser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Tage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603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Hausaufgaben</a:t>
            </a:r>
            <a:r>
              <a:rPr lang="en-US" dirty="0" smtClean="0"/>
              <a:t> –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aufgegeben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Lese </a:t>
            </a:r>
            <a:r>
              <a:rPr lang="en-US" sz="2800" dirty="0" err="1" smtClean="0"/>
              <a:t>deine</a:t>
            </a:r>
            <a:r>
              <a:rPr lang="en-US" sz="2800" dirty="0" smtClean="0"/>
              <a:t> Text von “Deutsche Stars” </a:t>
            </a:r>
            <a:r>
              <a:rPr lang="en-US" sz="2800" dirty="0" err="1" smtClean="0"/>
              <a:t>genau</a:t>
            </a:r>
            <a:r>
              <a:rPr lang="en-US" sz="2800" dirty="0" smtClean="0"/>
              <a:t>, so </a:t>
            </a:r>
            <a:r>
              <a:rPr lang="en-US" sz="2800" dirty="0" err="1" smtClean="0"/>
              <a:t>dass</a:t>
            </a:r>
            <a:r>
              <a:rPr lang="en-US" sz="2800" dirty="0" smtClean="0"/>
              <a:t> du </a:t>
            </a:r>
            <a:r>
              <a:rPr lang="en-US" sz="2800" dirty="0" err="1" smtClean="0"/>
              <a:t>wirklich</a:t>
            </a:r>
            <a:r>
              <a:rPr lang="en-US" sz="2800" dirty="0" smtClean="0"/>
              <a:t> (fast) </a:t>
            </a:r>
            <a:r>
              <a:rPr lang="en-US" sz="2800" dirty="0" err="1" smtClean="0"/>
              <a:t>jedes</a:t>
            </a:r>
            <a:r>
              <a:rPr lang="en-US" sz="2800" dirty="0" smtClean="0"/>
              <a:t> </a:t>
            </a:r>
            <a:r>
              <a:rPr lang="en-US" sz="2800" dirty="0" err="1" smtClean="0"/>
              <a:t>Wort</a:t>
            </a:r>
            <a:r>
              <a:rPr lang="en-US" sz="2800" dirty="0" smtClean="0"/>
              <a:t> </a:t>
            </a:r>
            <a:r>
              <a:rPr lang="en-US" sz="2800" dirty="0" err="1" smtClean="0"/>
              <a:t>genau</a:t>
            </a:r>
            <a:r>
              <a:rPr lang="en-US" sz="2800" dirty="0" smtClean="0"/>
              <a:t> </a:t>
            </a:r>
            <a:r>
              <a:rPr lang="en-US" sz="2800" dirty="0" err="1" smtClean="0"/>
              <a:t>verstehst</a:t>
            </a:r>
            <a:r>
              <a:rPr lang="en-US" sz="2800" dirty="0" smtClean="0"/>
              <a:t>!! </a:t>
            </a:r>
            <a:endParaRPr lang="en-US" sz="2800" dirty="0"/>
          </a:p>
          <a:p>
            <a:r>
              <a:rPr lang="en-US" sz="2800" dirty="0" err="1" smtClean="0"/>
              <a:t>Finde</a:t>
            </a:r>
            <a:r>
              <a:rPr lang="en-US" sz="2800" dirty="0" smtClean="0"/>
              <a:t> </a:t>
            </a:r>
            <a:r>
              <a:rPr lang="en-US" sz="2800" dirty="0" err="1" smtClean="0"/>
              <a:t>andere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Quellen</a:t>
            </a:r>
            <a:r>
              <a:rPr lang="en-US" sz="2800" dirty="0" smtClean="0"/>
              <a:t> </a:t>
            </a:r>
            <a:r>
              <a:rPr lang="en-US" sz="2800" dirty="0" err="1" smtClean="0"/>
              <a:t>über</a:t>
            </a:r>
            <a:r>
              <a:rPr lang="en-US" sz="2800" dirty="0" smtClean="0"/>
              <a:t> </a:t>
            </a:r>
            <a:r>
              <a:rPr lang="en-US" sz="2800" dirty="0" err="1" smtClean="0"/>
              <a:t>dein</a:t>
            </a:r>
            <a:r>
              <a:rPr lang="en-US" sz="2800" dirty="0" smtClean="0"/>
              <a:t> </a:t>
            </a:r>
            <a:r>
              <a:rPr lang="en-US" sz="2800" dirty="0" err="1" smtClean="0"/>
              <a:t>Thema</a:t>
            </a:r>
            <a:r>
              <a:rPr lang="en-US" sz="2800" dirty="0" smtClean="0"/>
              <a:t>. </a:t>
            </a:r>
            <a:r>
              <a:rPr lang="en-US" sz="2800" dirty="0" err="1" smtClean="0"/>
              <a:t>Mindestens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englischer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 und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Quelle</a:t>
            </a:r>
            <a:r>
              <a:rPr lang="en-US" sz="2800" dirty="0" smtClean="0"/>
              <a:t> in </a:t>
            </a:r>
            <a:r>
              <a:rPr lang="en-US" sz="2800" dirty="0" err="1" smtClean="0"/>
              <a:t>deutscher</a:t>
            </a:r>
            <a:r>
              <a:rPr lang="en-US" sz="2800" dirty="0" smtClean="0"/>
              <a:t> </a:t>
            </a:r>
            <a:r>
              <a:rPr lang="en-US" sz="2800" dirty="0" err="1" smtClean="0"/>
              <a:t>Sprache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Gebe</a:t>
            </a:r>
            <a:r>
              <a:rPr lang="en-US" sz="2800" dirty="0" smtClean="0"/>
              <a:t> </a:t>
            </a:r>
            <a:r>
              <a:rPr lang="en-US" sz="2800" dirty="0" err="1" smtClean="0"/>
              <a:t>eine</a:t>
            </a:r>
            <a:r>
              <a:rPr lang="en-US" sz="2800" dirty="0" smtClean="0"/>
              <a:t> </a:t>
            </a:r>
            <a:r>
              <a:rPr lang="en-US" sz="2800" dirty="0" err="1" smtClean="0"/>
              <a:t>kurze</a:t>
            </a:r>
            <a:r>
              <a:rPr lang="en-US" sz="2800" dirty="0" smtClean="0"/>
              <a:t> </a:t>
            </a:r>
            <a:r>
              <a:rPr lang="en-US" sz="2800" dirty="0" err="1" smtClean="0"/>
              <a:t>Beschreibung</a:t>
            </a:r>
            <a:r>
              <a:rPr lang="en-US" sz="2800" dirty="0" smtClean="0"/>
              <a:t> der </a:t>
            </a:r>
            <a:r>
              <a:rPr lang="en-US" sz="2800" dirty="0" err="1" smtClean="0"/>
              <a:t>Quellen</a:t>
            </a:r>
            <a:r>
              <a:rPr lang="en-US" sz="2800" dirty="0"/>
              <a:t>.</a:t>
            </a:r>
            <a:r>
              <a:rPr lang="en-US" sz="2800" dirty="0" smtClean="0"/>
              <a:t> </a:t>
            </a:r>
            <a:r>
              <a:rPr lang="en-US" sz="2800" dirty="0" err="1"/>
              <a:t>W</a:t>
            </a:r>
            <a:r>
              <a:rPr lang="en-US" sz="2800" dirty="0" err="1" smtClean="0"/>
              <a:t>er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der </a:t>
            </a:r>
            <a:r>
              <a:rPr lang="en-US" sz="2800" dirty="0" err="1" smtClean="0"/>
              <a:t>Herausgeber</a:t>
            </a:r>
            <a:r>
              <a:rPr lang="en-US" sz="2800" dirty="0" smtClean="0"/>
              <a:t>, </a:t>
            </a:r>
            <a:r>
              <a:rPr lang="en-US" sz="2800" dirty="0" err="1" smtClean="0"/>
              <a:t>woher</a:t>
            </a:r>
            <a:r>
              <a:rPr lang="en-US" sz="2800" dirty="0" smtClean="0"/>
              <a:t> </a:t>
            </a:r>
            <a:r>
              <a:rPr lang="en-US" sz="2800" dirty="0" err="1" smtClean="0"/>
              <a:t>kommt</a:t>
            </a:r>
            <a:r>
              <a:rPr lang="en-US" sz="2800" dirty="0" smtClean="0"/>
              <a:t> die Information, die du </a:t>
            </a:r>
            <a:r>
              <a:rPr lang="en-US" sz="2800" dirty="0" err="1" smtClean="0"/>
              <a:t>im</a:t>
            </a:r>
            <a:r>
              <a:rPr lang="en-US" sz="2800" dirty="0" smtClean="0"/>
              <a:t> Internet </a:t>
            </a:r>
            <a:r>
              <a:rPr lang="en-US" sz="2800" dirty="0" err="1" smtClean="0"/>
              <a:t>gefunden</a:t>
            </a:r>
            <a:r>
              <a:rPr lang="en-US" sz="2800" dirty="0" smtClean="0"/>
              <a:t> hast. Wie </a:t>
            </a:r>
            <a:r>
              <a:rPr lang="en-US" sz="2800" dirty="0" err="1" smtClean="0"/>
              <a:t>zuverlässig</a:t>
            </a:r>
            <a:r>
              <a:rPr lang="en-US" sz="2800" dirty="0" smtClean="0"/>
              <a:t> </a:t>
            </a:r>
            <a:r>
              <a:rPr lang="en-US" sz="2800" dirty="0" err="1" smtClean="0"/>
              <a:t>ist</a:t>
            </a:r>
            <a:r>
              <a:rPr lang="en-US" sz="2800" dirty="0" smtClean="0"/>
              <a:t> die </a:t>
            </a:r>
            <a:r>
              <a:rPr lang="en-US" sz="2800" dirty="0" err="1" smtClean="0"/>
              <a:t>Quelle</a:t>
            </a:r>
            <a:r>
              <a:rPr lang="en-US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19245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10 </a:t>
            </a:r>
            <a:r>
              <a:rPr lang="en-US" sz="4000" dirty="0" err="1" smtClean="0"/>
              <a:t>Minuten</a:t>
            </a:r>
            <a:r>
              <a:rPr lang="en-US" sz="4000" dirty="0" smtClean="0"/>
              <a:t> </a:t>
            </a:r>
            <a:r>
              <a:rPr lang="en-US" sz="4000" dirty="0" err="1" smtClean="0"/>
              <a:t>schreiben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Thema</a:t>
            </a:r>
            <a:r>
              <a:rPr lang="en-US" dirty="0" smtClean="0"/>
              <a:t>: </a:t>
            </a:r>
            <a:r>
              <a:rPr lang="en-US" dirty="0" err="1" smtClean="0"/>
              <a:t>Naturwissenschaft</a:t>
            </a:r>
            <a:r>
              <a:rPr lang="en-US" dirty="0" smtClean="0"/>
              <a:t> &amp; </a:t>
            </a:r>
            <a:r>
              <a:rPr lang="en-US" dirty="0" err="1" smtClean="0"/>
              <a:t>Technologie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err="1" smtClean="0"/>
              <a:t>Vergleichen</a:t>
            </a:r>
            <a:r>
              <a:rPr lang="en-US" sz="2800" dirty="0" smtClean="0"/>
              <a:t> </a:t>
            </a:r>
            <a:r>
              <a:rPr lang="en-US" sz="2800" dirty="0" err="1" smtClean="0"/>
              <a:t>Sie</a:t>
            </a:r>
            <a:r>
              <a:rPr lang="en-US" sz="2800" dirty="0" smtClean="0"/>
              <a:t> </a:t>
            </a:r>
            <a:r>
              <a:rPr lang="en-US" sz="2800" dirty="0"/>
              <a:t>das </a:t>
            </a:r>
            <a:r>
              <a:rPr lang="en-US" sz="2800" dirty="0" err="1"/>
              <a:t>amerikanische</a:t>
            </a:r>
            <a:r>
              <a:rPr lang="en-US" sz="2800" dirty="0"/>
              <a:t> </a:t>
            </a:r>
            <a:r>
              <a:rPr lang="en-US" sz="2800" dirty="0" smtClean="0"/>
              <a:t>mit </a:t>
            </a:r>
            <a:r>
              <a:rPr lang="en-US" sz="2800" dirty="0" err="1" smtClean="0"/>
              <a:t>dem</a:t>
            </a:r>
            <a:r>
              <a:rPr lang="en-US" sz="2800" dirty="0" smtClean="0"/>
              <a:t> </a:t>
            </a:r>
            <a:r>
              <a:rPr lang="en-US" sz="2800" dirty="0" err="1" smtClean="0"/>
              <a:t>deutschen</a:t>
            </a:r>
            <a:r>
              <a:rPr lang="en-US" sz="2800" dirty="0"/>
              <a:t>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. Wie </a:t>
            </a:r>
            <a:r>
              <a:rPr lang="en-US" sz="2800" dirty="0" err="1" smtClean="0"/>
              <a:t>beinflusst</a:t>
            </a:r>
            <a:r>
              <a:rPr lang="en-US" sz="2800" dirty="0" smtClean="0"/>
              <a:t> das </a:t>
            </a:r>
            <a:r>
              <a:rPr lang="en-US" sz="2800" dirty="0" err="1" smtClean="0"/>
              <a:t>Transportwesen</a:t>
            </a:r>
            <a:r>
              <a:rPr lang="en-US" sz="2800" dirty="0" smtClean="0"/>
              <a:t> die Menschen?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Vergleichen</a:t>
            </a:r>
            <a:r>
              <a:rPr lang="en-US" dirty="0" smtClean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Perspektiven</a:t>
            </a:r>
            <a:r>
              <a:rPr lang="en-US" dirty="0"/>
              <a:t>, </a:t>
            </a:r>
            <a:r>
              <a:rPr lang="en-US" dirty="0" err="1"/>
              <a:t>wo</a:t>
            </a:r>
            <a:r>
              <a:rPr lang="en-US" dirty="0"/>
              <a:t>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wohnen</a:t>
            </a:r>
            <a:r>
              <a:rPr lang="en-US" dirty="0"/>
              <a:t> , mit </a:t>
            </a:r>
            <a:r>
              <a:rPr lang="en-US" dirty="0" err="1"/>
              <a:t>Perspektiven</a:t>
            </a:r>
            <a:r>
              <a:rPr lang="en-US" dirty="0"/>
              <a:t> in </a:t>
            </a:r>
            <a:r>
              <a:rPr lang="en-US" dirty="0" err="1"/>
              <a:t>deutschsprachigen</a:t>
            </a:r>
            <a:r>
              <a:rPr lang="en-US" dirty="0"/>
              <a:t> </a:t>
            </a:r>
            <a:r>
              <a:rPr lang="en-US" dirty="0" err="1"/>
              <a:t>Regionen</a:t>
            </a:r>
            <a:r>
              <a:rPr lang="en-US" dirty="0"/>
              <a:t>.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in </a:t>
            </a:r>
            <a:r>
              <a:rPr lang="en-US" dirty="0" err="1"/>
              <a:t>ihrem</a:t>
            </a:r>
            <a:r>
              <a:rPr lang="en-US" dirty="0"/>
              <a:t> “</a:t>
            </a:r>
            <a:r>
              <a:rPr lang="en-US" dirty="0" err="1"/>
              <a:t>Vortrag</a:t>
            </a:r>
            <a:r>
              <a:rPr lang="en-US" dirty="0"/>
              <a:t>” </a:t>
            </a:r>
            <a:r>
              <a:rPr lang="en-US" dirty="0" err="1"/>
              <a:t>Beobachtungen</a:t>
            </a:r>
            <a:r>
              <a:rPr lang="en-US" dirty="0"/>
              <a:t>, </a:t>
            </a:r>
            <a:r>
              <a:rPr lang="en-US" dirty="0" err="1" smtClean="0"/>
              <a:t>Erfahrungen</a:t>
            </a:r>
            <a:r>
              <a:rPr lang="en-US" dirty="0"/>
              <a:t>, </a:t>
            </a:r>
            <a:r>
              <a:rPr lang="en-US" dirty="0" err="1"/>
              <a:t>oder</a:t>
            </a:r>
            <a:r>
              <a:rPr lang="en-US" dirty="0"/>
              <a:t> das was </a:t>
            </a:r>
            <a:r>
              <a:rPr lang="en-US" dirty="0" err="1"/>
              <a:t>Sie</a:t>
            </a:r>
            <a:r>
              <a:rPr lang="en-US" dirty="0"/>
              <a:t> </a:t>
            </a:r>
            <a:r>
              <a:rPr lang="en-US" dirty="0" err="1"/>
              <a:t>gelernt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, </a:t>
            </a:r>
            <a:r>
              <a:rPr lang="en-US" dirty="0" err="1"/>
              <a:t>beschreiben</a:t>
            </a:r>
            <a:r>
              <a:rPr lang="en-US" dirty="0"/>
              <a:t>. (4 m</a:t>
            </a:r>
            <a:r>
              <a:rPr lang="en-US" dirty="0" smtClean="0"/>
              <a:t>inutes </a:t>
            </a:r>
            <a:r>
              <a:rPr lang="en-US" dirty="0"/>
              <a:t>to read the topic and  prepare, 2 minutes to record your presentation) </a:t>
            </a:r>
            <a:endParaRPr lang="en-US" dirty="0" smtClean="0"/>
          </a:p>
          <a:p>
            <a:pPr lvl="1"/>
            <a:r>
              <a:rPr lang="en-US" dirty="0" smtClean="0"/>
              <a:t>4 </a:t>
            </a:r>
            <a:r>
              <a:rPr lang="en-US" dirty="0" err="1" smtClean="0"/>
              <a:t>Minuten</a:t>
            </a:r>
            <a:r>
              <a:rPr lang="en-US" dirty="0" smtClean="0"/>
              <a:t> – </a:t>
            </a:r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Gliederung</a:t>
            </a:r>
            <a:r>
              <a:rPr lang="en-US" dirty="0" smtClean="0"/>
              <a:t> (outline)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 smtClean="0"/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abgeben</a:t>
            </a:r>
            <a:r>
              <a:rPr lang="en-US" dirty="0" smtClean="0"/>
              <a:t> –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benotet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144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Vokablen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aufwachen</a:t>
            </a:r>
            <a:r>
              <a:rPr lang="en-US" dirty="0" smtClean="0"/>
              <a:t> – to wake up (yourself)</a:t>
            </a:r>
          </a:p>
          <a:p>
            <a:r>
              <a:rPr lang="en-US" dirty="0" err="1" smtClean="0"/>
              <a:t>aufwecken</a:t>
            </a:r>
            <a:r>
              <a:rPr lang="en-US" dirty="0" smtClean="0"/>
              <a:t> – to wake up (somebody else)</a:t>
            </a:r>
          </a:p>
          <a:p>
            <a:r>
              <a:rPr lang="en-US" dirty="0" err="1" smtClean="0"/>
              <a:t>aufmachen</a:t>
            </a:r>
            <a:r>
              <a:rPr lang="en-US" dirty="0" smtClean="0"/>
              <a:t> – to open </a:t>
            </a:r>
          </a:p>
          <a:p>
            <a:r>
              <a:rPr lang="en-US" dirty="0" err="1" smtClean="0"/>
              <a:t>beliebt</a:t>
            </a:r>
            <a:r>
              <a:rPr lang="en-US" dirty="0" smtClean="0"/>
              <a:t> – popular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Mandeln</a:t>
            </a:r>
            <a:r>
              <a:rPr lang="en-US" dirty="0" smtClean="0"/>
              <a:t> – almonds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Geschenk</a:t>
            </a:r>
            <a:r>
              <a:rPr lang="en-US" dirty="0" smtClean="0"/>
              <a:t> – e – present</a:t>
            </a:r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– in general</a:t>
            </a:r>
          </a:p>
          <a:p>
            <a:r>
              <a:rPr lang="en-US" dirty="0" err="1" smtClean="0"/>
              <a:t>schicken</a:t>
            </a:r>
            <a:r>
              <a:rPr lang="en-US" dirty="0" smtClean="0"/>
              <a:t> – to send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Eierpunsch</a:t>
            </a:r>
            <a:r>
              <a:rPr lang="en-US" dirty="0" smtClean="0"/>
              <a:t> – eggnog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Weihnachtsstollen</a:t>
            </a:r>
            <a:r>
              <a:rPr lang="en-US" dirty="0" smtClean="0"/>
              <a:t> – special holiday fruitcake</a:t>
            </a:r>
          </a:p>
          <a:p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– eve of Dec 24th</a:t>
            </a:r>
          </a:p>
          <a:p>
            <a:endParaRPr lang="en-US" dirty="0"/>
          </a:p>
          <a:p>
            <a:r>
              <a:rPr lang="en-US" dirty="0" err="1" smtClean="0"/>
              <a:t>Silvester</a:t>
            </a:r>
            <a:r>
              <a:rPr lang="en-US" dirty="0" smtClean="0"/>
              <a:t> – new year eve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rt von – which type of </a:t>
            </a:r>
          </a:p>
          <a:p>
            <a:r>
              <a:rPr lang="en-US" dirty="0" err="1" smtClean="0"/>
              <a:t>nennen</a:t>
            </a:r>
            <a:r>
              <a:rPr lang="en-US" dirty="0" smtClean="0"/>
              <a:t> – to name (to give the name)</a:t>
            </a:r>
          </a:p>
          <a:p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den </a:t>
            </a:r>
            <a:r>
              <a:rPr lang="en-US" dirty="0" err="1" smtClean="0"/>
              <a:t>Hund</a:t>
            </a:r>
            <a:r>
              <a:rPr lang="en-US" dirty="0" smtClean="0"/>
              <a:t> “Duke”.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heisse</a:t>
            </a:r>
            <a:r>
              <a:rPr lang="en-US" dirty="0" smtClean="0"/>
              <a:t> Erwin.</a:t>
            </a:r>
          </a:p>
          <a:p>
            <a:r>
              <a:rPr lang="en-US" dirty="0" err="1" smtClean="0"/>
              <a:t>Buecher</a:t>
            </a:r>
            <a:r>
              <a:rPr lang="en-US" dirty="0" smtClean="0"/>
              <a:t> =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6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://www.fraunhofer.de/de/ueber-</a:t>
            </a:r>
            <a:r>
              <a:rPr lang="en-US" dirty="0" smtClean="0">
                <a:hlinkClick r:id="rId2"/>
              </a:rPr>
              <a:t>fraunhofer.html</a:t>
            </a:r>
          </a:p>
          <a:p>
            <a:r>
              <a:rPr lang="en-US" dirty="0" err="1" smtClean="0"/>
              <a:t>Frauenhofer</a:t>
            </a:r>
            <a:r>
              <a:rPr lang="en-US" dirty="0" smtClean="0"/>
              <a:t> Institute – </a:t>
            </a:r>
            <a:r>
              <a:rPr lang="en-US" dirty="0" err="1" smtClean="0"/>
              <a:t>Werbung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im</a:t>
            </a:r>
            <a:r>
              <a:rPr lang="en-US" dirty="0" smtClean="0"/>
              <a:t> </a:t>
            </a:r>
            <a:r>
              <a:rPr lang="en-US" dirty="0" err="1" smtClean="0"/>
              <a:t>allgemeinen</a:t>
            </a:r>
            <a:r>
              <a:rPr lang="en-US" dirty="0" smtClean="0"/>
              <a:t>  - overall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Leute</a:t>
            </a:r>
            <a:r>
              <a:rPr lang="en-US" dirty="0" smtClean="0"/>
              <a:t>, die </a:t>
            </a:r>
            <a:r>
              <a:rPr lang="en-US" dirty="0" err="1" smtClean="0"/>
              <a:t>kein</a:t>
            </a:r>
            <a:r>
              <a:rPr lang="en-US" dirty="0" smtClean="0"/>
              <a:t> Geld </a:t>
            </a:r>
            <a:r>
              <a:rPr lang="en-US" dirty="0" err="1" smtClean="0"/>
              <a:t>haben</a:t>
            </a:r>
            <a:r>
              <a:rPr lang="en-US" dirty="0" smtClean="0"/>
              <a:t>, </a:t>
            </a:r>
            <a:r>
              <a:rPr lang="en-US" dirty="0" err="1" smtClean="0"/>
              <a:t>nehmen</a:t>
            </a:r>
            <a:r>
              <a:rPr lang="en-US" dirty="0" smtClean="0"/>
              <a:t> den Bus.</a:t>
            </a:r>
          </a:p>
          <a:p>
            <a:r>
              <a:rPr lang="en-US" dirty="0" err="1" smtClean="0"/>
              <a:t>versichern</a:t>
            </a:r>
            <a:r>
              <a:rPr lang="en-US" dirty="0" smtClean="0"/>
              <a:t> – to insure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Versicherung</a:t>
            </a:r>
            <a:r>
              <a:rPr lang="en-US" dirty="0" smtClean="0"/>
              <a:t> – the insurance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Mitglied</a:t>
            </a:r>
            <a:r>
              <a:rPr lang="en-US" dirty="0" smtClean="0"/>
              <a:t> – the member (of a club for example)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– it belongs to me</a:t>
            </a:r>
          </a:p>
          <a:p>
            <a:r>
              <a:rPr lang="en-US" dirty="0" err="1" smtClean="0"/>
              <a:t>gehören</a:t>
            </a:r>
            <a:r>
              <a:rPr lang="en-US" dirty="0" smtClean="0"/>
              <a:t> (dative) – to belong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höre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</a:t>
            </a:r>
            <a:r>
              <a:rPr lang="en-US" dirty="0" err="1" smtClean="0"/>
              <a:t>gehört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Bahnhof</a:t>
            </a:r>
            <a:r>
              <a:rPr lang="en-US" dirty="0" smtClean="0"/>
              <a:t> – </a:t>
            </a:r>
            <a:r>
              <a:rPr lang="en-US" dirty="0" err="1" smtClean="0"/>
              <a:t>trainstation</a:t>
            </a:r>
            <a:endParaRPr lang="en-US" dirty="0" smtClean="0"/>
          </a:p>
          <a:p>
            <a:r>
              <a:rPr lang="en-US" dirty="0" smtClean="0"/>
              <a:t>der ICE – intercity express – a very fast train in Germany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grösser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Maria – Peter is taller than Maria</a:t>
            </a:r>
          </a:p>
          <a:p>
            <a:r>
              <a:rPr lang="en-US" dirty="0" err="1" smtClean="0"/>
              <a:t>wichtig</a:t>
            </a:r>
            <a:r>
              <a:rPr lang="en-US" dirty="0" smtClean="0"/>
              <a:t> – </a:t>
            </a:r>
            <a:r>
              <a:rPr lang="en-US" dirty="0" err="1" smtClean="0"/>
              <a:t>wichtiger</a:t>
            </a:r>
            <a:r>
              <a:rPr lang="en-US" dirty="0" smtClean="0"/>
              <a:t> – am </a:t>
            </a:r>
            <a:r>
              <a:rPr lang="en-US" dirty="0" err="1" smtClean="0"/>
              <a:t>wichtigsten</a:t>
            </a:r>
            <a:endParaRPr lang="en-US" dirty="0" smtClean="0"/>
          </a:p>
          <a:p>
            <a:r>
              <a:rPr lang="en-US" dirty="0" err="1" smtClean="0"/>
              <a:t>ähnlich</a:t>
            </a:r>
            <a:r>
              <a:rPr lang="en-US" dirty="0" smtClean="0"/>
              <a:t> – similar</a:t>
            </a:r>
          </a:p>
          <a:p>
            <a:r>
              <a:rPr lang="en-US" dirty="0" err="1" smtClean="0"/>
              <a:t>englisch</a:t>
            </a:r>
            <a:r>
              <a:rPr lang="en-US" dirty="0" smtClean="0"/>
              <a:t> - </a:t>
            </a:r>
            <a:r>
              <a:rPr lang="en-US" dirty="0" err="1" smtClean="0"/>
              <a:t>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61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Steuerbüro</a:t>
            </a:r>
            <a:r>
              <a:rPr lang="en-US" dirty="0" smtClean="0"/>
              <a:t> – the tax office</a:t>
            </a:r>
          </a:p>
          <a:p>
            <a:r>
              <a:rPr lang="en-US" dirty="0" err="1" smtClean="0"/>
              <a:t>beinhalten</a:t>
            </a:r>
            <a:r>
              <a:rPr lang="en-US" dirty="0" smtClean="0"/>
              <a:t> – to contain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Inhalt</a:t>
            </a:r>
            <a:r>
              <a:rPr lang="en-US" dirty="0" smtClean="0"/>
              <a:t> – the content</a:t>
            </a:r>
          </a:p>
          <a:p>
            <a:endParaRPr lang="en-US" dirty="0"/>
          </a:p>
          <a:p>
            <a:r>
              <a:rPr lang="en-US" dirty="0" smtClean="0"/>
              <a:t>in order to – um  _____ </a:t>
            </a:r>
            <a:r>
              <a:rPr lang="en-US" dirty="0" err="1" smtClean="0"/>
              <a:t>zu</a:t>
            </a:r>
            <a:r>
              <a:rPr lang="en-US" dirty="0" smtClean="0"/>
              <a:t> “verb”</a:t>
            </a:r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200 </a:t>
            </a:r>
            <a:r>
              <a:rPr lang="en-US" dirty="0" err="1" smtClean="0"/>
              <a:t>Stunden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u="sng" dirty="0" err="1" smtClean="0"/>
              <a:t>zu</a:t>
            </a:r>
            <a:r>
              <a:rPr lang="en-US" u="sng" dirty="0" smtClean="0"/>
              <a:t> </a:t>
            </a:r>
            <a:r>
              <a:rPr lang="en-US" u="sng" dirty="0" err="1" smtClean="0"/>
              <a:t>machen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We need 200 hours, </a:t>
            </a:r>
            <a:r>
              <a:rPr lang="en-US" u="sng" dirty="0" smtClean="0"/>
              <a:t>in order to</a:t>
            </a:r>
            <a:r>
              <a:rPr lang="en-US" dirty="0" smtClean="0"/>
              <a:t> graduate</a:t>
            </a:r>
          </a:p>
          <a:p>
            <a:endParaRPr lang="en-US" dirty="0" smtClean="0"/>
          </a:p>
          <a:p>
            <a:r>
              <a:rPr lang="en-US" dirty="0" smtClean="0"/>
              <a:t>to graduate – den </a:t>
            </a:r>
            <a:r>
              <a:rPr lang="en-US" dirty="0" err="1" smtClean="0"/>
              <a:t>Abschluss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Karte</a:t>
            </a:r>
            <a:r>
              <a:rPr lang="en-US" dirty="0" smtClean="0"/>
              <a:t>, </a:t>
            </a:r>
            <a:r>
              <a:rPr lang="en-US" u="sng" dirty="0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ehrenamtliche</a:t>
            </a:r>
            <a:r>
              <a:rPr lang="en-US" dirty="0" smtClean="0"/>
              <a:t> </a:t>
            </a:r>
            <a:r>
              <a:rPr lang="en-US" dirty="0" err="1" smtClean="0"/>
              <a:t>Studen</a:t>
            </a:r>
            <a:r>
              <a:rPr lang="en-US" dirty="0" smtClean="0"/>
              <a:t> </a:t>
            </a:r>
            <a:r>
              <a:rPr lang="en-US" dirty="0" err="1" smtClean="0"/>
              <a:t>auf</a:t>
            </a:r>
            <a:r>
              <a:rPr lang="en-US" u="sng" dirty="0" err="1" smtClean="0"/>
              <a:t>zu</a:t>
            </a:r>
            <a:r>
              <a:rPr lang="en-US" dirty="0" err="1" smtClean="0"/>
              <a:t>schreiben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aufschreiben</a:t>
            </a:r>
            <a:r>
              <a:rPr lang="en-US" dirty="0" smtClean="0"/>
              <a:t> – to record</a:t>
            </a:r>
          </a:p>
          <a:p>
            <a:endParaRPr lang="en-US" dirty="0"/>
          </a:p>
          <a:p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gleichen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– at the same time</a:t>
            </a:r>
          </a:p>
          <a:p>
            <a:endParaRPr lang="en-US" dirty="0"/>
          </a:p>
          <a:p>
            <a:r>
              <a:rPr lang="en-US" dirty="0" err="1" smtClean="0"/>
              <a:t>Abschliessend</a:t>
            </a:r>
            <a:r>
              <a:rPr lang="en-US" dirty="0" smtClean="0"/>
              <a:t>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: </a:t>
            </a:r>
            <a:r>
              <a:rPr lang="en-US" dirty="0" err="1" smtClean="0"/>
              <a:t>Ich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In conclusion I would like to say: I…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0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Gesetz</a:t>
            </a:r>
            <a:r>
              <a:rPr lang="en-US" dirty="0" smtClean="0"/>
              <a:t>- the law</a:t>
            </a:r>
          </a:p>
          <a:p>
            <a:r>
              <a:rPr lang="en-US" dirty="0" err="1" smtClean="0"/>
              <a:t>unterschreiben</a:t>
            </a:r>
            <a:r>
              <a:rPr lang="en-US" dirty="0" smtClean="0"/>
              <a:t> – to sign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Pistole</a:t>
            </a:r>
            <a:r>
              <a:rPr lang="en-US" dirty="0" smtClean="0"/>
              <a:t>- the pistol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Gewehr</a:t>
            </a:r>
            <a:r>
              <a:rPr lang="en-US" dirty="0" smtClean="0"/>
              <a:t> – the gun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Regierung</a:t>
            </a:r>
            <a:r>
              <a:rPr lang="en-US" dirty="0" smtClean="0"/>
              <a:t> – the government</a:t>
            </a:r>
          </a:p>
          <a:p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wichtig</a:t>
            </a:r>
            <a:r>
              <a:rPr lang="en-US" dirty="0" smtClean="0"/>
              <a:t> – not so/as important</a:t>
            </a:r>
          </a:p>
          <a:p>
            <a:r>
              <a:rPr lang="en-US" dirty="0" err="1" smtClean="0"/>
              <a:t>nur</a:t>
            </a:r>
            <a:r>
              <a:rPr lang="en-US" dirty="0" smtClean="0"/>
              <a:t> – only </a:t>
            </a:r>
          </a:p>
          <a:p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– never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bewerben</a:t>
            </a:r>
            <a:r>
              <a:rPr lang="en-US" dirty="0" smtClean="0"/>
              <a:t> – to apply (for a job, university,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die </a:t>
            </a:r>
            <a:r>
              <a:rPr lang="en-US" dirty="0" err="1" smtClean="0"/>
              <a:t>Bewerbung</a:t>
            </a:r>
            <a:r>
              <a:rPr lang="en-US" dirty="0" smtClean="0"/>
              <a:t> – the application (for a job …)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Anzeige</a:t>
            </a:r>
            <a:r>
              <a:rPr lang="en-US" dirty="0" smtClean="0"/>
              <a:t> – the announcement, advertisement</a:t>
            </a:r>
          </a:p>
          <a:p>
            <a:r>
              <a:rPr lang="en-US" dirty="0" err="1" smtClean="0"/>
              <a:t>qualifizieren</a:t>
            </a:r>
            <a:r>
              <a:rPr lang="en-US" dirty="0" smtClean="0"/>
              <a:t> – to qualify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für</a:t>
            </a:r>
            <a:r>
              <a:rPr lang="en-US" dirty="0" smtClean="0"/>
              <a:t> …. </a:t>
            </a:r>
            <a:r>
              <a:rPr lang="en-US" dirty="0" err="1" smtClean="0"/>
              <a:t>qualifiziert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– I am qualified for….</a:t>
            </a:r>
          </a:p>
        </p:txBody>
      </p:sp>
    </p:spTree>
    <p:extLst>
      <p:ext uri="{BB962C8B-B14F-4D97-AF65-F5344CB8AC3E}">
        <p14:creationId xmlns:p14="http://schemas.microsoft.com/office/powerpoint/2010/main" val="100639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14878</TotalTime>
  <Words>983</Words>
  <Application>Microsoft Macintosh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Deutsch AP </vt:lpstr>
      <vt:lpstr>Dienstag &amp; Mittwoch, der 15. &amp; 16. Januar 2013 Deutsch AP (E Stunde) Heute ist ein D/E Tag</vt:lpstr>
      <vt:lpstr>die nächsten zwei Wochen</vt:lpstr>
      <vt:lpstr>Hausaufgaben – noch nicht aufgegeben</vt:lpstr>
      <vt:lpstr>10 Minuten schreiben</vt:lpstr>
      <vt:lpstr>Vokablen</vt:lpstr>
      <vt:lpstr>Vokabeln</vt:lpstr>
      <vt:lpstr>Vokabeln</vt:lpstr>
      <vt:lpstr>Vokabeln</vt:lpstr>
      <vt:lpstr>Vokabeln</vt:lpstr>
      <vt:lpstr>Vokabeln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AP </dc:title>
  <dc:creator>Britta Scheibel</dc:creator>
  <cp:lastModifiedBy>Britta Scheibel</cp:lastModifiedBy>
  <cp:revision>361</cp:revision>
  <dcterms:created xsi:type="dcterms:W3CDTF">2012-09-05T12:59:09Z</dcterms:created>
  <dcterms:modified xsi:type="dcterms:W3CDTF">2013-01-14T18:11:20Z</dcterms:modified>
</cp:coreProperties>
</file>