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42"/>
  </p:notesMasterIdLst>
  <p:handoutMasterIdLst>
    <p:handoutMasterId r:id="rId43"/>
  </p:handoutMasterIdLst>
  <p:sldIdLst>
    <p:sldId id="256" r:id="rId2"/>
    <p:sldId id="261" r:id="rId3"/>
    <p:sldId id="321" r:id="rId4"/>
    <p:sldId id="284" r:id="rId5"/>
    <p:sldId id="319" r:id="rId6"/>
    <p:sldId id="320" r:id="rId7"/>
    <p:sldId id="316" r:id="rId8"/>
    <p:sldId id="317" r:id="rId9"/>
    <p:sldId id="314" r:id="rId10"/>
    <p:sldId id="315" r:id="rId11"/>
    <p:sldId id="318" r:id="rId12"/>
    <p:sldId id="311" r:id="rId13"/>
    <p:sldId id="312" r:id="rId14"/>
    <p:sldId id="313" r:id="rId15"/>
    <p:sldId id="301" r:id="rId16"/>
    <p:sldId id="303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00" r:id="rId25"/>
    <p:sldId id="299" r:id="rId26"/>
    <p:sldId id="295" r:id="rId27"/>
    <p:sldId id="297" r:id="rId28"/>
    <p:sldId id="293" r:id="rId29"/>
    <p:sldId id="296" r:id="rId30"/>
    <p:sldId id="291" r:id="rId31"/>
    <p:sldId id="298" r:id="rId32"/>
    <p:sldId id="290" r:id="rId33"/>
    <p:sldId id="288" r:id="rId34"/>
    <p:sldId id="283" r:id="rId35"/>
    <p:sldId id="287" r:id="rId36"/>
    <p:sldId id="285" r:id="rId37"/>
    <p:sldId id="278" r:id="rId38"/>
    <p:sldId id="289" r:id="rId39"/>
    <p:sldId id="263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64" autoAdjust="0"/>
    <p:restoredTop sz="94617" autoAdjust="0"/>
  </p:normalViewPr>
  <p:slideViewPr>
    <p:cSldViewPr snapToGrid="0" snapToObjects="1">
      <p:cViewPr varScale="1">
        <p:scale>
          <a:sx n="93" d="100"/>
          <a:sy n="93" d="100"/>
        </p:scale>
        <p:origin x="-51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handoutMaster" Target="handoutMasters/handoutMaster1.xml"/><Relationship Id="rId44" Type="http://schemas.openxmlformats.org/officeDocument/2006/relationships/printerSettings" Target="printerSettings/printerSettings1.bin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953F3-96AC-A54B-AF76-F887A3654C1E}" type="datetimeFigureOut">
              <a:rPr lang="en-US" smtClean="0"/>
              <a:t>5/10/13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1CBC5-F40C-D04E-9C33-26634BD93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0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184EA-A2AB-434D-90BE-A622D8EFE9A4}" type="datetimeFigureOut">
              <a:rPr lang="en-US" smtClean="0"/>
              <a:t>5/10/13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5787B-EC45-3A47-8537-2D4CE78B2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9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77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5787B-EC45-3A47-8537-2D4CE78B2C6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69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5/10/13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ps.google.com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hsgerman.weebly.com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- / </a:t>
            </a:r>
            <a:r>
              <a:rPr lang="en-US" sz="3200" dirty="0" err="1" smtClean="0"/>
              <a:t>Filmrezension</a:t>
            </a:r>
            <a:r>
              <a:rPr lang="en-US" sz="3200" dirty="0" smtClean="0"/>
              <a:t> </a:t>
            </a:r>
            <a:r>
              <a:rPr lang="en-US" sz="3200" dirty="0" err="1" smtClean="0"/>
              <a:t>schreiben</a:t>
            </a:r>
            <a:r>
              <a:rPr lang="en-US" sz="32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Rezension</a:t>
            </a:r>
            <a:r>
              <a:rPr lang="en-US" sz="2400" dirty="0" smtClean="0"/>
              <a:t> – Review)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Schreibe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urze</a:t>
            </a:r>
            <a:r>
              <a:rPr lang="en-US" dirty="0" smtClean="0"/>
              <a:t> </a:t>
            </a:r>
            <a:r>
              <a:rPr lang="en-US" dirty="0" err="1" smtClean="0"/>
              <a:t>Zusammenfassung</a:t>
            </a:r>
            <a:r>
              <a:rPr lang="en-US" dirty="0" smtClean="0"/>
              <a:t> (</a:t>
            </a:r>
            <a:r>
              <a:rPr lang="en-US" dirty="0" err="1" smtClean="0"/>
              <a:t>Präsens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/ den Film ….</a:t>
            </a:r>
          </a:p>
          <a:p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finde</a:t>
            </a:r>
            <a:r>
              <a:rPr lang="en-US" dirty="0"/>
              <a:t> das </a:t>
            </a:r>
            <a:r>
              <a:rPr lang="en-US" dirty="0" err="1"/>
              <a:t>Buch</a:t>
            </a:r>
            <a:r>
              <a:rPr lang="en-US" dirty="0"/>
              <a:t> / den Film …</a:t>
            </a:r>
            <a:r>
              <a:rPr lang="en-US" dirty="0" smtClean="0"/>
              <a:t>. , </a:t>
            </a:r>
            <a:r>
              <a:rPr lang="en-US" dirty="0" err="1" smtClean="0"/>
              <a:t>denn</a:t>
            </a:r>
            <a:r>
              <a:rPr lang="en-US" dirty="0" smtClean="0"/>
              <a:t> / </a:t>
            </a:r>
            <a:r>
              <a:rPr lang="en-US" dirty="0" err="1" smtClean="0"/>
              <a:t>weil</a:t>
            </a:r>
            <a:r>
              <a:rPr lang="en-US" dirty="0" smtClean="0"/>
              <a:t>; …</a:t>
            </a:r>
            <a:endParaRPr lang="en-US" dirty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, </a:t>
            </a:r>
            <a:r>
              <a:rPr lang="en-US" dirty="0" err="1" smtClean="0"/>
              <a:t>denn</a:t>
            </a:r>
            <a:r>
              <a:rPr lang="en-US" dirty="0"/>
              <a:t> </a:t>
            </a:r>
            <a:r>
              <a:rPr lang="en-US" dirty="0" smtClean="0"/>
              <a:t>/ </a:t>
            </a:r>
            <a:r>
              <a:rPr lang="en-US" dirty="0" err="1" smtClean="0"/>
              <a:t>weil</a:t>
            </a:r>
            <a:r>
              <a:rPr lang="en-US" dirty="0" smtClean="0"/>
              <a:t> …</a:t>
            </a:r>
          </a:p>
          <a:p>
            <a:r>
              <a:rPr lang="en-US" dirty="0"/>
              <a:t>Mir </a:t>
            </a:r>
            <a:r>
              <a:rPr lang="en-US" dirty="0" err="1"/>
              <a:t>gefällt</a:t>
            </a:r>
            <a:r>
              <a:rPr lang="en-US" dirty="0"/>
              <a:t> 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/>
              <a:t>denn</a:t>
            </a:r>
            <a:r>
              <a:rPr lang="en-US" dirty="0"/>
              <a:t> / </a:t>
            </a:r>
            <a:r>
              <a:rPr lang="en-US" dirty="0" err="1"/>
              <a:t>weil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…… </a:t>
            </a:r>
            <a:r>
              <a:rPr lang="en-US" i="1" dirty="0" smtClean="0">
                <a:solidFill>
                  <a:srgbClr val="008000"/>
                </a:solidFill>
              </a:rPr>
              <a:t>conjugated verb.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denke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</a:t>
            </a:r>
            <a:r>
              <a:rPr lang="en-US" dirty="0"/>
              <a:t>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r>
              <a:rPr lang="en-US" i="1" dirty="0" smtClean="0">
                <a:solidFill>
                  <a:srgbClr val="008000"/>
                </a:solidFill>
              </a:rPr>
              <a:t>.</a:t>
            </a:r>
            <a:endParaRPr lang="en-US" dirty="0" smtClean="0"/>
          </a:p>
          <a:p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Meinung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8000"/>
                </a:solidFill>
              </a:rPr>
              <a:t>verb subject ….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gut (</a:t>
            </a:r>
            <a:r>
              <a:rPr lang="en-US" dirty="0" err="1" smtClean="0"/>
              <a:t>nicht</a:t>
            </a:r>
            <a:r>
              <a:rPr lang="en-US" dirty="0" smtClean="0"/>
              <a:t> gut, prima …),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 smtClean="0"/>
          </a:p>
          <a:p>
            <a:r>
              <a:rPr lang="en-US" dirty="0" smtClean="0"/>
              <a:t>Mir </a:t>
            </a:r>
            <a:r>
              <a:rPr lang="en-US" dirty="0" err="1" smtClean="0"/>
              <a:t>gefällt</a:t>
            </a:r>
            <a:r>
              <a:rPr lang="en-US" dirty="0" smtClean="0"/>
              <a:t> (</a:t>
            </a:r>
            <a:r>
              <a:rPr lang="en-US" dirty="0" err="1" smtClean="0"/>
              <a:t>gefällt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), </a:t>
            </a:r>
            <a:r>
              <a:rPr lang="en-US" dirty="0" err="1"/>
              <a:t>dass</a:t>
            </a:r>
            <a:r>
              <a:rPr lang="en-US" dirty="0"/>
              <a:t> …… </a:t>
            </a:r>
            <a:r>
              <a:rPr lang="en-US" i="1" dirty="0">
                <a:solidFill>
                  <a:srgbClr val="008000"/>
                </a:solidFill>
              </a:rPr>
              <a:t>conjugated verb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65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 in different cases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176520"/>
              </p:ext>
            </p:extLst>
          </p:nvPr>
        </p:nvGraphicFramePr>
        <p:xfrm>
          <a:off x="1154501" y="1779697"/>
          <a:ext cx="7779949" cy="4771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33"/>
                <a:gridCol w="1579854"/>
                <a:gridCol w="1579854"/>
                <a:gridCol w="1579854"/>
                <a:gridCol w="1579854"/>
              </a:tblGrid>
              <a:tr h="68976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Nominativ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(subject)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19055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Akkusativ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170079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Dativ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indirect object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4447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31 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Diebin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sucht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können</a:t>
            </a:r>
            <a:r>
              <a:rPr lang="en-US" dirty="0" smtClean="0"/>
              <a:t> die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Polizei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32</a:t>
            </a:r>
          </a:p>
          <a:p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Frau Schmidt?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</a:t>
            </a:r>
          </a:p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22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Kapitel</a:t>
            </a:r>
            <a:r>
              <a:rPr lang="en-US" dirty="0" smtClean="0"/>
              <a:t> 5 - </a:t>
            </a:r>
            <a:r>
              <a:rPr lang="en-US" dirty="0" err="1" smtClean="0"/>
              <a:t>Fragen</a:t>
            </a:r>
            <a:r>
              <a:rPr lang="en-US" dirty="0" smtClean="0"/>
              <a:t> von den </a:t>
            </a:r>
            <a:r>
              <a:rPr lang="en-US" dirty="0" err="1" smtClean="0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33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der </a:t>
            </a:r>
            <a:r>
              <a:rPr lang="en-US" dirty="0" err="1" smtClean="0"/>
              <a:t>Terrasse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sehen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lange</a:t>
            </a:r>
            <a:r>
              <a:rPr lang="en-US" dirty="0" smtClean="0"/>
              <a:t> gab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Könige</a:t>
            </a:r>
            <a:r>
              <a:rPr lang="en-US" dirty="0" smtClean="0"/>
              <a:t> und Ritter?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Städte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in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achthundert</a:t>
            </a:r>
            <a:r>
              <a:rPr lang="en-US" dirty="0" smtClean="0"/>
              <a:t> </a:t>
            </a:r>
            <a:r>
              <a:rPr lang="en-US" dirty="0" err="1" smtClean="0"/>
              <a:t>Jahren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der </a:t>
            </a:r>
            <a:r>
              <a:rPr lang="en-US" dirty="0" err="1" smtClean="0"/>
              <a:t>Blick</a:t>
            </a:r>
            <a:r>
              <a:rPr lang="en-US" dirty="0" smtClean="0"/>
              <a:t> auf den </a:t>
            </a:r>
            <a:r>
              <a:rPr lang="en-US" dirty="0" err="1" smtClean="0"/>
              <a:t>Rhein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alt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Burgruine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34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Karl und Teresa?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 von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Freilichttheater</a:t>
            </a:r>
            <a:r>
              <a:rPr lang="en-US" dirty="0" smtClean="0"/>
              <a:t> und der </a:t>
            </a:r>
            <a:r>
              <a:rPr lang="en-US" dirty="0" err="1" smtClean="0"/>
              <a:t>Lorelystatue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heissen</a:t>
            </a:r>
            <a:r>
              <a:rPr lang="en-US" dirty="0" smtClean="0"/>
              <a:t> die </a:t>
            </a:r>
            <a:r>
              <a:rPr lang="en-US" dirty="0" err="1" smtClean="0"/>
              <a:t>Burgen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Teresa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Aussicht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95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dirty="0" smtClean="0"/>
              <a:t>5 - </a:t>
            </a:r>
            <a:r>
              <a:rPr lang="en-US" dirty="0" err="1"/>
              <a:t>Fragen</a:t>
            </a:r>
            <a:r>
              <a:rPr lang="en-US" dirty="0"/>
              <a:t> von den </a:t>
            </a:r>
            <a:r>
              <a:rPr lang="en-US" dirty="0" err="1"/>
              <a:t>Schülern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Seite</a:t>
            </a:r>
            <a:r>
              <a:rPr lang="en-US" dirty="0" smtClean="0"/>
              <a:t> 35</a:t>
            </a:r>
          </a:p>
          <a:p>
            <a:r>
              <a:rPr lang="en-US" dirty="0" smtClean="0"/>
              <a:t>Von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versucht</a:t>
            </a:r>
            <a:r>
              <a:rPr lang="en-US" dirty="0" smtClean="0"/>
              <a:t> Karl </a:t>
            </a:r>
            <a:r>
              <a:rPr lang="en-US" dirty="0" err="1" smtClean="0"/>
              <a:t>wegzukommen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Karl?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droht</a:t>
            </a:r>
            <a:r>
              <a:rPr lang="en-US" dirty="0" smtClean="0"/>
              <a:t> Lydia Karl?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Teresa?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36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Karl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mit Karl?</a:t>
            </a:r>
          </a:p>
          <a:p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stiehlt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Seite</a:t>
            </a:r>
            <a:r>
              <a:rPr lang="en-US" dirty="0" smtClean="0"/>
              <a:t> 37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erzählt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</a:t>
            </a:r>
          </a:p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jung</a:t>
            </a:r>
            <a:r>
              <a:rPr lang="en-US" dirty="0" smtClean="0"/>
              <a:t> </a:t>
            </a:r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Sterben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Lydia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00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Die </a:t>
            </a:r>
            <a:r>
              <a:rPr lang="en-US" sz="3600" dirty="0" err="1" smtClean="0"/>
              <a:t>Reise</a:t>
            </a:r>
            <a:r>
              <a:rPr lang="en-US" sz="3600" dirty="0" smtClean="0"/>
              <a:t> seines </a:t>
            </a:r>
            <a:r>
              <a:rPr lang="en-US" sz="3600" dirty="0" err="1" smtClean="0"/>
              <a:t>Lebens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err="1" smtClean="0"/>
              <a:t>Fragen</a:t>
            </a:r>
            <a:r>
              <a:rPr lang="en-US" sz="2000" dirty="0" smtClean="0"/>
              <a:t> </a:t>
            </a:r>
            <a:r>
              <a:rPr lang="en-US" sz="2000" dirty="0" err="1" smtClean="0"/>
              <a:t>zum</a:t>
            </a:r>
            <a:r>
              <a:rPr lang="en-US" sz="2000" dirty="0" smtClean="0"/>
              <a:t> Text ( Kapitel1)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>
                <a:hlinkClick r:id="rId2"/>
              </a:rPr>
              <a:t>http://maps.google.com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reist</a:t>
            </a:r>
            <a:r>
              <a:rPr lang="en-US" dirty="0" smtClean="0"/>
              <a:t> </a:t>
            </a:r>
            <a:r>
              <a:rPr lang="en-US" dirty="0" err="1" smtClean="0"/>
              <a:t>wohin</a:t>
            </a:r>
            <a:r>
              <a:rPr lang="en-US" dirty="0" smtClean="0"/>
              <a:t>? (1)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Frankfurt?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denken</a:t>
            </a:r>
            <a:r>
              <a:rPr lang="en-US" dirty="0" smtClean="0"/>
              <a:t> die Kinder </a:t>
            </a:r>
            <a:r>
              <a:rPr lang="en-US" dirty="0" err="1" smtClean="0"/>
              <a:t>manchmal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</a:t>
            </a:r>
            <a:r>
              <a:rPr lang="en-US" dirty="0" err="1" smtClean="0"/>
              <a:t>ihren</a:t>
            </a:r>
            <a:r>
              <a:rPr lang="en-US" dirty="0" smtClean="0"/>
              <a:t> </a:t>
            </a:r>
            <a:r>
              <a:rPr lang="en-US" dirty="0" err="1" smtClean="0"/>
              <a:t>Vater</a:t>
            </a:r>
            <a:r>
              <a:rPr lang="en-US" dirty="0" smtClean="0"/>
              <a:t>? (2)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das Hotel?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sind</a:t>
            </a:r>
            <a:r>
              <a:rPr lang="en-US" dirty="0" smtClean="0"/>
              <a:t> die Zimmer?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Ankunft</a:t>
            </a:r>
            <a:r>
              <a:rPr lang="en-US" dirty="0" smtClean="0"/>
              <a:t>? (3)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</a:t>
            </a:r>
            <a:r>
              <a:rPr lang="en-US" dirty="0" err="1" smtClean="0"/>
              <a:t>jeder</a:t>
            </a:r>
            <a:r>
              <a:rPr lang="en-US" dirty="0" smtClean="0"/>
              <a:t>? (3/4)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Meier? (4/5)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Leute</a:t>
            </a:r>
            <a:r>
              <a:rPr lang="en-US" dirty="0" smtClean="0"/>
              <a:t> </a:t>
            </a:r>
            <a:r>
              <a:rPr lang="en-US" dirty="0" err="1" smtClean="0"/>
              <a:t>beschreibt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Restaurant? (5)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Person </a:t>
            </a:r>
            <a:r>
              <a:rPr lang="en-US" dirty="0" err="1" smtClean="0"/>
              <a:t>findet</a:t>
            </a:r>
            <a:r>
              <a:rPr lang="en-US" dirty="0" smtClean="0"/>
              <a:t> Karl </a:t>
            </a:r>
            <a:r>
              <a:rPr lang="en-US" dirty="0" err="1" smtClean="0"/>
              <a:t>besonders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? (5/6)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vergleicht</a:t>
            </a:r>
            <a:r>
              <a:rPr lang="en-US" dirty="0" smtClean="0"/>
              <a:t> (compares) Karl die Person? (6)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nennt</a:t>
            </a:r>
            <a:r>
              <a:rPr lang="en-US" dirty="0" smtClean="0"/>
              <a:t> (calls) </a:t>
            </a:r>
            <a:r>
              <a:rPr lang="en-US" dirty="0" err="1" smtClean="0"/>
              <a:t>er</a:t>
            </a:r>
            <a:r>
              <a:rPr lang="en-US" dirty="0" smtClean="0"/>
              <a:t> die Person? 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 </a:t>
            </a:r>
            <a:r>
              <a:rPr lang="en-US" dirty="0" err="1" smtClean="0"/>
              <a:t>redet</a:t>
            </a:r>
            <a:r>
              <a:rPr lang="en-US" dirty="0" smtClean="0"/>
              <a:t> (talks) die Person?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Karl, was die Person </a:t>
            </a:r>
            <a:r>
              <a:rPr lang="en-US" dirty="0" err="1"/>
              <a:t>gemacht</a:t>
            </a:r>
            <a:r>
              <a:rPr lang="en-US" dirty="0"/>
              <a:t> hat? (7)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schaut</a:t>
            </a:r>
            <a:r>
              <a:rPr lang="en-US" dirty="0"/>
              <a:t> die Person Karl an? (7/8)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Was </a:t>
            </a:r>
            <a:r>
              <a:rPr lang="en-US" dirty="0" err="1"/>
              <a:t>glaubt</a:t>
            </a:r>
            <a:r>
              <a:rPr lang="en-US" dirty="0"/>
              <a:t> die Mutter von Karl? (8)</a:t>
            </a:r>
          </a:p>
          <a:p>
            <a:pPr marL="596646" indent="-514350">
              <a:buFont typeface="+mj-lt"/>
              <a:buAutoNum type="arabicParenR" startAt="14"/>
            </a:pPr>
            <a:r>
              <a:rPr lang="en-US" dirty="0"/>
              <a:t>Wie </a:t>
            </a:r>
            <a:r>
              <a:rPr lang="en-US" dirty="0" err="1"/>
              <a:t>fühlt</a:t>
            </a:r>
            <a:r>
              <a:rPr lang="en-US" dirty="0"/>
              <a:t> (feels) </a:t>
            </a:r>
            <a:r>
              <a:rPr lang="en-US" dirty="0" err="1"/>
              <a:t>sich</a:t>
            </a:r>
            <a:r>
              <a:rPr lang="en-US" dirty="0"/>
              <a:t> Karl und </a:t>
            </a:r>
            <a:r>
              <a:rPr lang="en-US" dirty="0" err="1"/>
              <a:t>warum</a:t>
            </a:r>
            <a:r>
              <a:rPr lang="en-US" dirty="0"/>
              <a:t>?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909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</a:t>
            </a:r>
            <a:r>
              <a:rPr lang="en-US" sz="2700" dirty="0" smtClean="0"/>
              <a:t>Kapitel2)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denkt</a:t>
            </a:r>
            <a:r>
              <a:rPr lang="en-US" dirty="0" smtClean="0"/>
              <a:t> Karl </a:t>
            </a:r>
            <a:r>
              <a:rPr lang="en-US" dirty="0" err="1" smtClean="0"/>
              <a:t>nach</a:t>
            </a:r>
            <a:r>
              <a:rPr lang="en-US" dirty="0" smtClean="0"/>
              <a:t>? (9)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stellt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Frage</a:t>
            </a:r>
            <a:r>
              <a:rPr lang="en-US" dirty="0" smtClean="0"/>
              <a:t> </a:t>
            </a:r>
            <a:r>
              <a:rPr lang="en-US" dirty="0" err="1" smtClean="0"/>
              <a:t>stellen</a:t>
            </a:r>
            <a:r>
              <a:rPr lang="en-US" dirty="0" smtClean="0"/>
              <a:t> – to ask a question)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das Essen in Deutschland? (10)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isst</a:t>
            </a:r>
            <a:r>
              <a:rPr lang="en-US" dirty="0" smtClean="0"/>
              <a:t> Teresa am </a:t>
            </a:r>
            <a:r>
              <a:rPr lang="en-US" dirty="0" err="1" smtClean="0"/>
              <a:t>liebsten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setzt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Meier an den </a:t>
            </a:r>
            <a:r>
              <a:rPr lang="en-US" dirty="0" err="1" smtClean="0"/>
              <a:t>Tisch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Wie </a:t>
            </a:r>
            <a:r>
              <a:rPr lang="en-US" dirty="0" err="1" smtClean="0"/>
              <a:t>heißt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? und die Mutter? (11)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wohnen</a:t>
            </a:r>
            <a:r>
              <a:rPr lang="en-US" dirty="0" smtClean="0"/>
              <a:t> die </a:t>
            </a:r>
            <a:r>
              <a:rPr lang="en-US" dirty="0" err="1" smtClean="0"/>
              <a:t>Leute</a:t>
            </a:r>
            <a:r>
              <a:rPr lang="en-US" dirty="0" smtClean="0"/>
              <a:t>, die mit am </a:t>
            </a:r>
            <a:r>
              <a:rPr lang="en-US" dirty="0" err="1" smtClean="0"/>
              <a:t>Tisch</a:t>
            </a:r>
            <a:r>
              <a:rPr lang="en-US" dirty="0" smtClean="0"/>
              <a:t> </a:t>
            </a:r>
            <a:r>
              <a:rPr lang="en-US" dirty="0" err="1" smtClean="0"/>
              <a:t>sitzen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Woher</a:t>
            </a:r>
            <a:r>
              <a:rPr lang="en-US" dirty="0" smtClean="0"/>
              <a:t> </a:t>
            </a:r>
            <a:r>
              <a:rPr lang="en-US" dirty="0" err="1" smtClean="0"/>
              <a:t>kommen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(12)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err="1" smtClean="0"/>
              <a:t>Worüber</a:t>
            </a:r>
            <a:r>
              <a:rPr lang="en-US" dirty="0" smtClean="0"/>
              <a:t> </a:t>
            </a:r>
            <a:r>
              <a:rPr lang="en-US" dirty="0" err="1" smtClean="0"/>
              <a:t>spricht</a:t>
            </a:r>
            <a:r>
              <a:rPr lang="en-US" dirty="0" smtClean="0"/>
              <a:t> Herr Schmidt </a:t>
            </a:r>
            <a:r>
              <a:rPr lang="en-US" dirty="0" err="1" smtClean="0"/>
              <a:t>viel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arenR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r>
              <a:rPr lang="en-US" dirty="0" smtClean="0"/>
              <a:t>? (12-13)</a:t>
            </a:r>
          </a:p>
          <a:p>
            <a:pPr marL="596646" indent="-514350">
              <a:buFont typeface="+mj-lt"/>
              <a:buAutoNum type="arabicParenR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03322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 Kapitel2)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Felsen</a:t>
            </a:r>
            <a:r>
              <a:rPr lang="en-US" dirty="0" smtClean="0"/>
              <a:t> (cliff) der </a:t>
            </a:r>
            <a:r>
              <a:rPr lang="en-US" dirty="0" err="1" smtClean="0"/>
              <a:t>Loreley</a:t>
            </a:r>
            <a:r>
              <a:rPr lang="en-US" dirty="0" smtClean="0"/>
              <a:t>? (13)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Loreley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weiß</a:t>
            </a:r>
            <a:r>
              <a:rPr lang="en-US" dirty="0" smtClean="0"/>
              <a:t> Karl </a:t>
            </a:r>
            <a:r>
              <a:rPr lang="en-US" dirty="0" err="1" smtClean="0"/>
              <a:t>über</a:t>
            </a:r>
            <a:r>
              <a:rPr lang="en-US" dirty="0" smtClean="0"/>
              <a:t> den </a:t>
            </a:r>
            <a:r>
              <a:rPr lang="en-US" dirty="0" err="1" smtClean="0"/>
              <a:t>Rhein</a:t>
            </a:r>
            <a:r>
              <a:rPr lang="en-US" dirty="0" smtClean="0"/>
              <a:t>? (14)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Verwandte</a:t>
            </a:r>
            <a:r>
              <a:rPr lang="en-US" dirty="0" smtClean="0"/>
              <a:t> (relatives) hat Frau Schmidt in Deutschland?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Über</a:t>
            </a:r>
            <a:r>
              <a:rPr lang="en-US" dirty="0" smtClean="0"/>
              <a:t> welches </a:t>
            </a:r>
            <a:r>
              <a:rPr lang="en-US" dirty="0" err="1" smtClean="0"/>
              <a:t>Geschenk</a:t>
            </a:r>
            <a:r>
              <a:rPr lang="en-US" dirty="0" smtClean="0"/>
              <a:t> </a:t>
            </a:r>
            <a:r>
              <a:rPr lang="en-US" dirty="0" err="1" smtClean="0"/>
              <a:t>reden</a:t>
            </a:r>
            <a:r>
              <a:rPr lang="en-US" dirty="0" smtClean="0"/>
              <a:t> die </a:t>
            </a:r>
            <a:r>
              <a:rPr lang="en-US" dirty="0" err="1" smtClean="0"/>
              <a:t>Familien</a:t>
            </a:r>
            <a:r>
              <a:rPr lang="en-US" dirty="0" smtClean="0"/>
              <a:t>? 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Karl </a:t>
            </a:r>
            <a:r>
              <a:rPr lang="en-US" dirty="0" err="1" smtClean="0"/>
              <a:t>traurig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Worauf</a:t>
            </a:r>
            <a:r>
              <a:rPr lang="en-US" dirty="0" smtClean="0"/>
              <a:t> </a:t>
            </a:r>
            <a:r>
              <a:rPr lang="en-US" dirty="0" err="1" smtClean="0"/>
              <a:t>freut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Frau Schmidt? (15)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Welchen</a:t>
            </a:r>
            <a:r>
              <a:rPr lang="en-US" dirty="0" smtClean="0"/>
              <a:t> Plan </a:t>
            </a:r>
            <a:r>
              <a:rPr lang="en-US" dirty="0" err="1" smtClean="0"/>
              <a:t>macht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5900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65313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färt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? (16)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besichtigen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mit Karl los?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Warum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Teresa </a:t>
            </a:r>
            <a:r>
              <a:rPr lang="en-US" dirty="0" err="1" smtClean="0"/>
              <a:t>ärgerlich</a:t>
            </a:r>
            <a:r>
              <a:rPr lang="en-US" dirty="0" smtClean="0"/>
              <a:t> (upset, angry)?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Verrät</a:t>
            </a:r>
            <a:r>
              <a:rPr lang="en-US" dirty="0" smtClean="0"/>
              <a:t> Karl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 (das </a:t>
            </a:r>
            <a:r>
              <a:rPr lang="en-US" dirty="0" err="1" smtClean="0"/>
              <a:t>Geheimnis</a:t>
            </a:r>
            <a:r>
              <a:rPr lang="en-US" dirty="0" smtClean="0"/>
              <a:t> – the secret)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 </a:t>
            </a:r>
            <a:r>
              <a:rPr lang="en-US" dirty="0" err="1" smtClean="0"/>
              <a:t>Geheimnis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Welche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Teresa &amp; Karl </a:t>
            </a:r>
            <a:r>
              <a:rPr lang="en-US" dirty="0" err="1" smtClean="0"/>
              <a:t>gemeinsam</a:t>
            </a:r>
            <a:r>
              <a:rPr lang="en-US" dirty="0" smtClean="0"/>
              <a:t> (together)?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auf </a:t>
            </a:r>
            <a:r>
              <a:rPr lang="en-US" dirty="0" err="1" smtClean="0"/>
              <a:t>dem</a:t>
            </a:r>
            <a:r>
              <a:rPr lang="en-US" dirty="0" smtClean="0"/>
              <a:t> Fest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essen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essen</a:t>
            </a:r>
            <a:r>
              <a:rPr lang="en-US" dirty="0" smtClean="0"/>
              <a:t> Karl &amp; Teresa?</a:t>
            </a:r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94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Die </a:t>
            </a:r>
            <a:r>
              <a:rPr lang="en-US" sz="4400" dirty="0" err="1"/>
              <a:t>Reise</a:t>
            </a:r>
            <a:r>
              <a:rPr lang="en-US" sz="4400" dirty="0"/>
              <a:t> seines </a:t>
            </a:r>
            <a:r>
              <a:rPr lang="en-US" sz="4400" dirty="0" err="1"/>
              <a:t>Lebens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 err="1"/>
              <a:t>Fragen</a:t>
            </a:r>
            <a:r>
              <a:rPr lang="en-US" sz="2700" dirty="0"/>
              <a:t> </a:t>
            </a:r>
            <a:r>
              <a:rPr lang="en-US" sz="2700" dirty="0" err="1"/>
              <a:t>zum</a:t>
            </a:r>
            <a:r>
              <a:rPr lang="en-US" sz="2700" dirty="0"/>
              <a:t> Text (</a:t>
            </a:r>
            <a:r>
              <a:rPr lang="en-US" sz="2700" dirty="0" err="1"/>
              <a:t>Kapitel</a:t>
            </a:r>
            <a:r>
              <a:rPr lang="en-US" sz="2700" dirty="0"/>
              <a:t>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rabicPeriod" startAt="11"/>
            </a:pPr>
            <a:r>
              <a:rPr lang="en-US" dirty="0"/>
              <a:t>Was </a:t>
            </a:r>
            <a:r>
              <a:rPr lang="en-US" dirty="0" err="1"/>
              <a:t>tun</a:t>
            </a:r>
            <a:r>
              <a:rPr lang="en-US" dirty="0"/>
              <a:t> </a:t>
            </a:r>
            <a:r>
              <a:rPr lang="en-US" dirty="0" smtClean="0"/>
              <a:t>Karl &amp; Teresa </a:t>
            </a:r>
            <a:r>
              <a:rPr lang="en-US" dirty="0" err="1"/>
              <a:t>nach</a:t>
            </a:r>
            <a:r>
              <a:rPr lang="en-US" dirty="0"/>
              <a:t> </a:t>
            </a:r>
            <a:r>
              <a:rPr lang="en-US" dirty="0" err="1"/>
              <a:t>dem</a:t>
            </a:r>
            <a:r>
              <a:rPr lang="en-US" dirty="0"/>
              <a:t> Essen</a:t>
            </a:r>
            <a:r>
              <a:rPr lang="en-US" dirty="0" smtClean="0"/>
              <a:t>?(20/21)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Teresa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 (21)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Karls</a:t>
            </a:r>
            <a:r>
              <a:rPr lang="en-US" dirty="0" smtClean="0"/>
              <a:t> </a:t>
            </a:r>
            <a:r>
              <a:rPr lang="en-US" dirty="0" err="1" smtClean="0"/>
              <a:t>Reaktion</a:t>
            </a:r>
            <a:r>
              <a:rPr lang="en-US" dirty="0" smtClean="0"/>
              <a:t>? (21/22)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Idee</a:t>
            </a:r>
            <a:r>
              <a:rPr lang="en-US" dirty="0" smtClean="0"/>
              <a:t> hat Teresa </a:t>
            </a:r>
            <a:r>
              <a:rPr lang="en-US" dirty="0" err="1" smtClean="0"/>
              <a:t>dann</a:t>
            </a:r>
            <a:r>
              <a:rPr lang="en-US" dirty="0" smtClean="0"/>
              <a:t>? (22)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also? (also – therefore)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heisst</a:t>
            </a:r>
            <a:r>
              <a:rPr lang="en-US" dirty="0" smtClean="0"/>
              <a:t> die Frau und </a:t>
            </a:r>
            <a:r>
              <a:rPr lang="en-US" dirty="0" err="1" smtClean="0"/>
              <a:t>wohnt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(23)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err="1" smtClean="0"/>
              <a:t>Womit</a:t>
            </a:r>
            <a:r>
              <a:rPr lang="en-US" dirty="0" smtClean="0"/>
              <a:t> </a:t>
            </a:r>
            <a:r>
              <a:rPr lang="en-US" dirty="0" err="1" smtClean="0"/>
              <a:t>beschuldigt</a:t>
            </a:r>
            <a:r>
              <a:rPr lang="en-US" dirty="0" smtClean="0"/>
              <a:t> (accuses) Karl die Frau und was </a:t>
            </a:r>
            <a:r>
              <a:rPr lang="en-US" dirty="0" err="1" smtClean="0"/>
              <a:t>fordert</a:t>
            </a:r>
            <a:r>
              <a:rPr lang="en-US" dirty="0" smtClean="0"/>
              <a:t> (demands) </a:t>
            </a:r>
            <a:r>
              <a:rPr lang="en-US" dirty="0" err="1" smtClean="0"/>
              <a:t>er</a:t>
            </a:r>
            <a:r>
              <a:rPr lang="en-US" dirty="0" smtClean="0"/>
              <a:t> von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Lydia (23/24)</a:t>
            </a:r>
          </a:p>
          <a:p>
            <a:pPr marL="596646" indent="-514350">
              <a:buFont typeface="+mj-lt"/>
              <a:buAutoNum type="arabicPeriod" startAt="11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11"/>
            </a:pPr>
            <a:endParaRPr lang="en-US" dirty="0" smtClean="0"/>
          </a:p>
          <a:p>
            <a:pPr marL="596646" indent="-514350">
              <a:buFont typeface="+mj-lt"/>
              <a:buAutoNum type="arabicPeriod" startAt="11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04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Freitag</a:t>
            </a:r>
            <a:r>
              <a:rPr lang="en-US" sz="3200" dirty="0" smtClean="0"/>
              <a:t>, der 10. Mai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A Tag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04855"/>
            <a:ext cx="7498080" cy="4800600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Unit</a:t>
            </a:r>
            <a:r>
              <a:rPr lang="en-US" sz="1600" b="1" dirty="0"/>
              <a:t>: </a:t>
            </a:r>
            <a:r>
              <a:rPr lang="en-US" sz="1600" dirty="0" smtClean="0"/>
              <a:t>Entertainment </a:t>
            </a:r>
          </a:p>
          <a:p>
            <a:r>
              <a:rPr lang="en-US" sz="1600" b="1" dirty="0" smtClean="0"/>
              <a:t>Goal: </a:t>
            </a:r>
            <a:r>
              <a:rPr lang="en-US" sz="1600" dirty="0" smtClean="0"/>
              <a:t>discuss leisure activities </a:t>
            </a:r>
          </a:p>
          <a:p>
            <a:r>
              <a:rPr lang="en-US" sz="1600" b="1" dirty="0" err="1" smtClean="0"/>
              <a:t>Frage</a:t>
            </a:r>
            <a:r>
              <a:rPr lang="en-US" sz="1600" b="1" dirty="0" smtClean="0"/>
              <a:t>: </a:t>
            </a:r>
            <a:r>
              <a:rPr lang="en-US" sz="1600" dirty="0" smtClean="0"/>
              <a:t>Wie </a:t>
            </a:r>
            <a:r>
              <a:rPr lang="en-US" sz="1600" dirty="0" err="1" smtClean="0"/>
              <a:t>verbringst</a:t>
            </a:r>
            <a:r>
              <a:rPr lang="en-US" sz="1600" dirty="0" smtClean="0"/>
              <a:t> du </a:t>
            </a:r>
            <a:r>
              <a:rPr lang="en-US" sz="1600" dirty="0" err="1" smtClean="0"/>
              <a:t>deine</a:t>
            </a:r>
            <a:r>
              <a:rPr lang="en-US" sz="1600" dirty="0" smtClean="0"/>
              <a:t> </a:t>
            </a:r>
            <a:r>
              <a:rPr lang="en-US" sz="1600" dirty="0" err="1" smtClean="0"/>
              <a:t>Freizeit</a:t>
            </a:r>
            <a:r>
              <a:rPr lang="en-US" sz="1600" dirty="0" smtClean="0"/>
              <a:t>?</a:t>
            </a:r>
            <a:endParaRPr lang="en-US" sz="1600" b="1" dirty="0" smtClean="0"/>
          </a:p>
          <a:p>
            <a:r>
              <a:rPr lang="en-US" sz="1600" b="1" dirty="0" smtClean="0"/>
              <a:t>Daily Objectives: </a:t>
            </a:r>
          </a:p>
          <a:p>
            <a:pPr lvl="1"/>
            <a:r>
              <a:rPr lang="en-US" sz="1600" dirty="0" smtClean="0"/>
              <a:t>grammar: articles in German and their cases</a:t>
            </a:r>
          </a:p>
          <a:p>
            <a:pPr lvl="1"/>
            <a:r>
              <a:rPr lang="en-US" sz="1600" dirty="0" smtClean="0"/>
              <a:t>audio </a:t>
            </a:r>
            <a:r>
              <a:rPr lang="en-US" sz="1600" smtClean="0"/>
              <a:t>visual comprehension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US" sz="1600" b="1" dirty="0" smtClean="0"/>
              <a:t>Der </a:t>
            </a:r>
            <a:r>
              <a:rPr lang="en-US" sz="1600" b="1" dirty="0" err="1" smtClean="0"/>
              <a:t>Unterricht</a:t>
            </a:r>
            <a:r>
              <a:rPr lang="en-US" sz="1600" b="1" dirty="0" smtClean="0"/>
              <a:t>: Die </a:t>
            </a:r>
            <a:r>
              <a:rPr lang="en-US" sz="1600" b="1" dirty="0" err="1" smtClean="0"/>
              <a:t>Reise</a:t>
            </a:r>
            <a:r>
              <a:rPr lang="en-US" sz="1600" b="1" dirty="0" smtClean="0"/>
              <a:t> seines </a:t>
            </a:r>
            <a:r>
              <a:rPr lang="en-US" sz="1600" b="1" dirty="0" err="1" smtClean="0"/>
              <a:t>Lebens</a:t>
            </a:r>
            <a:endParaRPr lang="en-US" sz="1600" dirty="0" smtClean="0"/>
          </a:p>
          <a:p>
            <a:pPr lvl="1"/>
            <a:r>
              <a:rPr lang="en-US" sz="1600" dirty="0" err="1" smtClean="0"/>
              <a:t>Tabelle</a:t>
            </a:r>
            <a:r>
              <a:rPr lang="en-US" sz="1600" dirty="0" smtClean="0"/>
              <a:t> – </a:t>
            </a:r>
            <a:r>
              <a:rPr lang="en-US" sz="1600" dirty="0" err="1" smtClean="0"/>
              <a:t>Artikel</a:t>
            </a:r>
            <a:r>
              <a:rPr lang="en-US" sz="1600" dirty="0" smtClean="0"/>
              <a:t> in Deutsch (</a:t>
            </a:r>
            <a:r>
              <a:rPr lang="en-US" sz="1600" dirty="0" err="1" smtClean="0"/>
              <a:t>bestimmte</a:t>
            </a:r>
            <a:r>
              <a:rPr lang="en-US" sz="1600" dirty="0" smtClean="0"/>
              <a:t> &amp; </a:t>
            </a:r>
            <a:r>
              <a:rPr lang="en-US" sz="1600" dirty="0" err="1" smtClean="0"/>
              <a:t>unbestimmte</a:t>
            </a:r>
            <a:r>
              <a:rPr lang="en-US" sz="1600" dirty="0" smtClean="0"/>
              <a:t> </a:t>
            </a:r>
            <a:r>
              <a:rPr lang="en-US" sz="1600" dirty="0" err="1" smtClean="0"/>
              <a:t>Artikel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err="1" smtClean="0"/>
              <a:t>Sätze</a:t>
            </a:r>
            <a:r>
              <a:rPr lang="en-US" sz="1600" dirty="0" smtClean="0"/>
              <a:t>: </a:t>
            </a:r>
            <a:r>
              <a:rPr lang="en-US" sz="1600" dirty="0" err="1" smtClean="0"/>
              <a:t>bestimme</a:t>
            </a:r>
            <a:r>
              <a:rPr lang="en-US" sz="1600" dirty="0" smtClean="0"/>
              <a:t> die </a:t>
            </a:r>
            <a:r>
              <a:rPr lang="en-US" sz="1600" dirty="0" err="1" smtClean="0"/>
              <a:t>Fälle</a:t>
            </a:r>
            <a:r>
              <a:rPr lang="en-US" sz="1600" dirty="0" smtClean="0"/>
              <a:t> (cases)</a:t>
            </a:r>
          </a:p>
          <a:p>
            <a:pPr lvl="1"/>
            <a:r>
              <a:rPr lang="en-US" sz="1600" dirty="0" err="1" smtClean="0"/>
              <a:t>Extr</a:t>
            </a:r>
            <a:r>
              <a:rPr lang="en-US" sz="1600" dirty="0" smtClean="0"/>
              <a:t>@ </a:t>
            </a:r>
          </a:p>
          <a:p>
            <a:endParaRPr lang="en-US" sz="1600" b="1" dirty="0" smtClean="0"/>
          </a:p>
          <a:p>
            <a:r>
              <a:rPr lang="en-US" sz="1600" b="1" dirty="0" err="1" smtClean="0"/>
              <a:t>Hausaufgaben</a:t>
            </a:r>
            <a:r>
              <a:rPr lang="en-US" sz="1600" b="1" dirty="0" smtClean="0"/>
              <a:t>: </a:t>
            </a:r>
            <a:r>
              <a:rPr lang="en-US" sz="1600" b="1" dirty="0" err="1" smtClean="0"/>
              <a:t>Kapitel</a:t>
            </a:r>
            <a:r>
              <a:rPr lang="en-US" sz="1600" b="1" dirty="0" smtClean="0"/>
              <a:t> 10 (Komm mit):  </a:t>
            </a:r>
            <a:r>
              <a:rPr lang="en-US" sz="1600" b="1" dirty="0" err="1" smtClean="0"/>
              <a:t>schreibe</a:t>
            </a:r>
            <a:r>
              <a:rPr lang="en-US" sz="1600" b="1" dirty="0" smtClean="0"/>
              <a:t> und </a:t>
            </a:r>
            <a:r>
              <a:rPr lang="en-US" sz="1600" b="1" dirty="0" err="1" smtClean="0"/>
              <a:t>übersetze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alle</a:t>
            </a:r>
            <a:r>
              <a:rPr lang="en-US" sz="1600" b="1" dirty="0" smtClean="0"/>
              <a:t> SSMD, </a:t>
            </a:r>
            <a:r>
              <a:rPr lang="en-US" sz="1600" b="1" dirty="0" err="1" smtClean="0"/>
              <a:t>Seite</a:t>
            </a:r>
            <a:r>
              <a:rPr lang="en-US" sz="1600" b="1" dirty="0" smtClean="0"/>
              <a:t> 250, 252, 253, 260, </a:t>
            </a:r>
            <a:r>
              <a:rPr lang="en-US" sz="1600" b="1" dirty="0" err="1" smtClean="0"/>
              <a:t>Unterschrift</a:t>
            </a:r>
            <a:r>
              <a:rPr lang="en-US" sz="1600" b="1" dirty="0" smtClean="0"/>
              <a:t> von den </a:t>
            </a:r>
            <a:r>
              <a:rPr lang="en-US" sz="1600" b="1" dirty="0" err="1" smtClean="0"/>
              <a:t>Eltern</a:t>
            </a:r>
            <a:r>
              <a:rPr lang="en-US" sz="1600" b="1" dirty="0" smtClean="0"/>
              <a:t> (</a:t>
            </a:r>
            <a:r>
              <a:rPr lang="en-US" sz="1600" b="1" dirty="0" err="1" smtClean="0"/>
              <a:t>Zeugnis</a:t>
            </a:r>
            <a:r>
              <a:rPr lang="en-US" sz="1600" b="1" dirty="0" smtClean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43415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Familie</a:t>
            </a:r>
            <a:r>
              <a:rPr lang="en-US" dirty="0" smtClean="0"/>
              <a:t> Meier </a:t>
            </a:r>
            <a:r>
              <a:rPr lang="en-US" dirty="0" err="1" smtClean="0"/>
              <a:t>jetzt</a:t>
            </a:r>
            <a:r>
              <a:rPr lang="en-US" dirty="0" smtClean="0"/>
              <a:t>? </a:t>
            </a:r>
            <a:r>
              <a:rPr lang="en-US" dirty="0"/>
              <a:t>(</a:t>
            </a:r>
            <a:r>
              <a:rPr lang="en-US" dirty="0" smtClean="0"/>
              <a:t>25)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fahren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auf der </a:t>
            </a:r>
            <a:r>
              <a:rPr lang="en-US" dirty="0" err="1" smtClean="0"/>
              <a:t>Staße</a:t>
            </a:r>
            <a:r>
              <a:rPr lang="en-US" dirty="0"/>
              <a:t> </a:t>
            </a:r>
            <a:r>
              <a:rPr lang="en-US" dirty="0" smtClean="0"/>
              <a:t>und was </a:t>
            </a:r>
            <a:r>
              <a:rPr lang="en-US" dirty="0" err="1" smtClean="0"/>
              <a:t>möchte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der </a:t>
            </a:r>
            <a:r>
              <a:rPr lang="en-US" dirty="0" err="1" smtClean="0"/>
              <a:t>Polizist</a:t>
            </a:r>
            <a:r>
              <a:rPr lang="en-US" dirty="0" smtClean="0"/>
              <a:t>?(26)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Karl, was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tun</a:t>
            </a:r>
            <a:r>
              <a:rPr lang="en-US" dirty="0" smtClean="0"/>
              <a:t> </a:t>
            </a:r>
            <a:r>
              <a:rPr lang="en-US" dirty="0" err="1" smtClean="0"/>
              <a:t>sollte</a:t>
            </a:r>
            <a:r>
              <a:rPr lang="en-US" dirty="0" smtClean="0"/>
              <a:t>? (27)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Wen </a:t>
            </a:r>
            <a:r>
              <a:rPr lang="en-US" dirty="0" err="1" smtClean="0"/>
              <a:t>trifft</a:t>
            </a:r>
            <a:r>
              <a:rPr lang="en-US" dirty="0" smtClean="0"/>
              <a:t> (meets) Karl auf </a:t>
            </a:r>
            <a:r>
              <a:rPr lang="en-US" dirty="0" err="1" smtClean="0"/>
              <a:t>dem</a:t>
            </a:r>
            <a:r>
              <a:rPr lang="en-US" dirty="0" smtClean="0"/>
              <a:t> Schiff?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erzählen</a:t>
            </a:r>
            <a:r>
              <a:rPr lang="en-US" dirty="0" smtClean="0"/>
              <a:t> Herr und Frau Schmidt Karl? (28)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reagiert</a:t>
            </a:r>
            <a:r>
              <a:rPr lang="en-US" dirty="0" smtClean="0"/>
              <a:t> Karl?</a:t>
            </a:r>
          </a:p>
          <a:p>
            <a:pPr marL="82296" indent="0">
              <a:buNone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8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4)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9"/>
            </a:pPr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seekrank</a:t>
            </a:r>
            <a:r>
              <a:rPr lang="en-US" dirty="0"/>
              <a:t>? (</a:t>
            </a:r>
            <a:r>
              <a:rPr lang="en-US" dirty="0" smtClean="0"/>
              <a:t>29)</a:t>
            </a:r>
            <a:endParaRPr lang="en-US" dirty="0"/>
          </a:p>
          <a:p>
            <a:pPr marL="596646" indent="-514350">
              <a:buFont typeface="+mj-lt"/>
              <a:buAutoNum type="arabicPeriod" startAt="9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/>
              <a:t>fährt</a:t>
            </a:r>
            <a:r>
              <a:rPr lang="en-US" dirty="0"/>
              <a:t> der Bus die </a:t>
            </a:r>
            <a:r>
              <a:rPr lang="en-US" dirty="0" err="1"/>
              <a:t>Reisegesellschaft</a:t>
            </a:r>
            <a:r>
              <a:rPr lang="en-US" dirty="0"/>
              <a:t>? </a:t>
            </a:r>
            <a:r>
              <a:rPr lang="en-US" dirty="0" smtClean="0"/>
              <a:t> </a:t>
            </a:r>
            <a:r>
              <a:rPr lang="en-US" dirty="0"/>
              <a:t>(die Gesellschaft – the society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Wen </a:t>
            </a:r>
            <a:r>
              <a:rPr lang="en-US" dirty="0" err="1" smtClean="0"/>
              <a:t>sieht</a:t>
            </a:r>
            <a:r>
              <a:rPr lang="en-US" dirty="0" smtClean="0"/>
              <a:t> Karl </a:t>
            </a:r>
            <a:r>
              <a:rPr lang="en-US" dirty="0" err="1" smtClean="0"/>
              <a:t>im</a:t>
            </a:r>
            <a:r>
              <a:rPr lang="en-US" dirty="0" smtClean="0"/>
              <a:t> Bus? (29)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trägt</a:t>
            </a:r>
            <a:r>
              <a:rPr lang="en-US" dirty="0" smtClean="0"/>
              <a:t> die Frau?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fragt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Karl?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macht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(suddenly)? 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passiert</a:t>
            </a:r>
            <a:r>
              <a:rPr lang="en-US" dirty="0" smtClean="0"/>
              <a:t> mit Frau Schmidt?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der </a:t>
            </a:r>
            <a:r>
              <a:rPr lang="en-US" dirty="0" err="1" smtClean="0"/>
              <a:t>Vater</a:t>
            </a:r>
            <a:r>
              <a:rPr lang="en-US" dirty="0" smtClean="0"/>
              <a:t> von Karl? (30)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ruft</a:t>
            </a:r>
            <a:r>
              <a:rPr lang="en-US" dirty="0" smtClean="0"/>
              <a:t> (screams) Karl </a:t>
            </a:r>
            <a:r>
              <a:rPr lang="en-US" dirty="0" err="1" smtClean="0"/>
              <a:t>aber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 startAt="9"/>
            </a:pPr>
            <a:r>
              <a:rPr lang="en-US" dirty="0" smtClean="0"/>
              <a:t>Was </a:t>
            </a:r>
            <a:r>
              <a:rPr lang="en-US" dirty="0" err="1" smtClean="0"/>
              <a:t>beobachtet</a:t>
            </a:r>
            <a:r>
              <a:rPr lang="en-US" dirty="0" smtClean="0"/>
              <a:t> (observes) Karl?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4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20891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Karl’s Mutter </a:t>
            </a:r>
            <a:r>
              <a:rPr lang="en-US" dirty="0" err="1" smtClean="0"/>
              <a:t>vor</a:t>
            </a:r>
            <a:r>
              <a:rPr lang="en-US" dirty="0" smtClean="0"/>
              <a:t>? (</a:t>
            </a:r>
            <a:r>
              <a:rPr lang="en-US" dirty="0" err="1" smtClean="0"/>
              <a:t>vorschlagen</a:t>
            </a:r>
            <a:r>
              <a:rPr lang="en-US" dirty="0" smtClean="0"/>
              <a:t> – to suggest)(31)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sagt</a:t>
            </a:r>
            <a:r>
              <a:rPr lang="en-US" dirty="0" smtClean="0"/>
              <a:t> Herr Schmidt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schlägt</a:t>
            </a:r>
            <a:r>
              <a:rPr lang="en-US" dirty="0" smtClean="0"/>
              <a:t> Karl </a:t>
            </a:r>
            <a:r>
              <a:rPr lang="en-US" dirty="0" err="1" smtClean="0"/>
              <a:t>vor</a:t>
            </a:r>
            <a:r>
              <a:rPr lang="en-US" dirty="0" smtClean="0"/>
              <a:t>? (31)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tun</a:t>
            </a:r>
            <a:r>
              <a:rPr lang="en-US" dirty="0" smtClean="0"/>
              <a:t> Herr &amp; Frau Schmidt </a:t>
            </a:r>
            <a:r>
              <a:rPr lang="en-US" dirty="0" err="1" smtClean="0"/>
              <a:t>schließlich</a:t>
            </a:r>
            <a:r>
              <a:rPr lang="en-US" dirty="0" smtClean="0"/>
              <a:t>? (</a:t>
            </a:r>
            <a:r>
              <a:rPr lang="en-US" dirty="0" err="1" smtClean="0"/>
              <a:t>schließlich</a:t>
            </a:r>
            <a:r>
              <a:rPr lang="en-US" dirty="0" smtClean="0"/>
              <a:t> – finally) (32)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setzten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 die </a:t>
            </a:r>
            <a:r>
              <a:rPr lang="en-US" dirty="0" err="1" smtClean="0"/>
              <a:t>beiden</a:t>
            </a:r>
            <a:r>
              <a:rPr lang="en-US" dirty="0" smtClean="0"/>
              <a:t> (both) </a:t>
            </a:r>
            <a:r>
              <a:rPr lang="en-US" dirty="0" err="1" smtClean="0"/>
              <a:t>Familien</a:t>
            </a:r>
            <a:r>
              <a:rPr lang="en-US" dirty="0" smtClean="0"/>
              <a:t>? (32-33)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Wohin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r>
              <a:rPr lang="en-US" dirty="0" smtClean="0"/>
              <a:t> Karl und Teresa? (33)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sehen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Karl die </a:t>
            </a:r>
            <a:r>
              <a:rPr lang="en-US" dirty="0" err="1" smtClean="0"/>
              <a:t>Umgebung</a:t>
            </a:r>
            <a:r>
              <a:rPr lang="en-US" dirty="0"/>
              <a:t> </a:t>
            </a:r>
            <a:r>
              <a:rPr lang="en-US" dirty="0" smtClean="0"/>
              <a:t>(surroundings)? (34)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findet</a:t>
            </a:r>
            <a:r>
              <a:rPr lang="en-US" dirty="0" smtClean="0"/>
              <a:t> Teresa die </a:t>
            </a:r>
            <a:r>
              <a:rPr lang="en-US" dirty="0" err="1" smtClean="0"/>
              <a:t>Umgebung</a:t>
            </a:r>
            <a:r>
              <a:rPr lang="en-US" dirty="0" smtClean="0"/>
              <a:t>? (34)</a:t>
            </a:r>
          </a:p>
        </p:txBody>
      </p:sp>
    </p:spTree>
    <p:extLst>
      <p:ext uri="{BB962C8B-B14F-4D97-AF65-F5344CB8AC3E}">
        <p14:creationId xmlns:p14="http://schemas.microsoft.com/office/powerpoint/2010/main" val="1279030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Reise</a:t>
            </a:r>
            <a:r>
              <a:rPr lang="en-US" sz="4000" dirty="0" smtClean="0"/>
              <a:t> seines </a:t>
            </a:r>
            <a:r>
              <a:rPr lang="en-US" sz="4000" dirty="0" err="1" smtClean="0"/>
              <a:t>Lebens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err="1" smtClean="0"/>
              <a:t>Fragen</a:t>
            </a:r>
            <a:r>
              <a:rPr lang="en-US" sz="2400" dirty="0" smtClean="0"/>
              <a:t> </a:t>
            </a:r>
            <a:r>
              <a:rPr lang="en-US" sz="2400" dirty="0" err="1" smtClean="0"/>
              <a:t>zum</a:t>
            </a:r>
            <a:r>
              <a:rPr lang="en-US" sz="2400" dirty="0" smtClean="0"/>
              <a:t> Text (</a:t>
            </a:r>
            <a:r>
              <a:rPr lang="en-US" sz="2400" dirty="0" err="1" smtClean="0"/>
              <a:t>Kapitel</a:t>
            </a:r>
            <a:r>
              <a:rPr lang="en-US" sz="2400" dirty="0" smtClean="0"/>
              <a:t> 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>
              <a:buFont typeface="+mj-lt"/>
              <a:buAutoNum type="arabicPeriod" startAt="10"/>
            </a:pPr>
            <a:r>
              <a:rPr lang="en-US" dirty="0"/>
              <a:t>Was </a:t>
            </a:r>
            <a:r>
              <a:rPr lang="en-US" dirty="0" err="1"/>
              <a:t>macht</a:t>
            </a:r>
            <a:r>
              <a:rPr lang="en-US" dirty="0"/>
              <a:t> Teresa </a:t>
            </a:r>
            <a:r>
              <a:rPr lang="en-US" dirty="0" err="1"/>
              <a:t>dann</a:t>
            </a:r>
            <a:r>
              <a:rPr lang="en-US" dirty="0"/>
              <a:t>? (35</a:t>
            </a:r>
            <a:r>
              <a:rPr lang="en-US" dirty="0" smtClean="0"/>
              <a:t>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fühlt</a:t>
            </a:r>
            <a:r>
              <a:rPr lang="en-US" dirty="0" smtClean="0"/>
              <a:t> Karl </a:t>
            </a:r>
            <a:r>
              <a:rPr lang="en-US" dirty="0" err="1" smtClean="0"/>
              <a:t>plötzlich</a:t>
            </a:r>
            <a:r>
              <a:rPr lang="en-US" dirty="0" smtClean="0"/>
              <a:t> an </a:t>
            </a:r>
            <a:r>
              <a:rPr lang="en-US" dirty="0" err="1" smtClean="0"/>
              <a:t>seinem</a:t>
            </a:r>
            <a:r>
              <a:rPr lang="en-US" dirty="0" smtClean="0"/>
              <a:t> Hals?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Wie </a:t>
            </a:r>
            <a:r>
              <a:rPr lang="en-US" dirty="0" err="1" smtClean="0"/>
              <a:t>fühlt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sich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will Lydia </a:t>
            </a:r>
            <a:r>
              <a:rPr lang="en-US" dirty="0" err="1" smtClean="0"/>
              <a:t>tun</a:t>
            </a:r>
            <a:r>
              <a:rPr lang="en-US" dirty="0" smtClean="0"/>
              <a:t>? (35)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hat Lydia in der Hand?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lernen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Halskette</a:t>
            </a:r>
            <a:r>
              <a:rPr lang="en-US" dirty="0" smtClean="0"/>
              <a:t>? (36)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Petra Schmidt?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err="1" smtClean="0"/>
              <a:t>Warum</a:t>
            </a:r>
            <a:r>
              <a:rPr lang="en-US" dirty="0" smtClean="0"/>
              <a:t> hat Lydia 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gestohlen</a:t>
            </a:r>
            <a:r>
              <a:rPr lang="en-US" dirty="0" smtClean="0"/>
              <a:t>? (37)</a:t>
            </a:r>
          </a:p>
          <a:p>
            <a:pPr marL="596646" indent="-514350">
              <a:buFont typeface="+mj-lt"/>
              <a:buAutoNum type="arabicPeriod" startAt="10"/>
            </a:pPr>
            <a:r>
              <a:rPr lang="en-US" dirty="0" smtClean="0"/>
              <a:t>Was </a:t>
            </a:r>
            <a:r>
              <a:rPr lang="en-US" dirty="0" err="1" smtClean="0"/>
              <a:t>denkt</a:t>
            </a:r>
            <a:r>
              <a:rPr lang="en-US" dirty="0" smtClean="0"/>
              <a:t> Karl? (37)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7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ie </a:t>
            </a:r>
            <a:r>
              <a:rPr lang="en-US" dirty="0" err="1" smtClean="0"/>
              <a:t>Winterferien</a:t>
            </a:r>
            <a:r>
              <a:rPr lang="en-US" dirty="0" smtClean="0"/>
              <a:t> (plural)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 in den </a:t>
            </a:r>
            <a:r>
              <a:rPr lang="en-US" dirty="0" err="1" smtClean="0"/>
              <a:t>Ferien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den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Spaß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meiner</a:t>
            </a:r>
            <a:r>
              <a:rPr lang="en-US" dirty="0" smtClean="0"/>
              <a:t> </a:t>
            </a:r>
            <a:r>
              <a:rPr lang="en-US" dirty="0" err="1" smtClean="0"/>
              <a:t>Oma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meine</a:t>
            </a:r>
            <a:r>
              <a:rPr lang="en-US" dirty="0" smtClean="0"/>
              <a:t> </a:t>
            </a:r>
            <a:r>
              <a:rPr lang="en-US" dirty="0" err="1" smtClean="0"/>
              <a:t>Freunde</a:t>
            </a:r>
            <a:r>
              <a:rPr lang="en-US" dirty="0" smtClean="0"/>
              <a:t> </a:t>
            </a:r>
            <a:r>
              <a:rPr lang="en-US" dirty="0" err="1" smtClean="0"/>
              <a:t>besucht</a:t>
            </a:r>
            <a:r>
              <a:rPr lang="en-US" dirty="0" smtClean="0"/>
              <a:t>. </a:t>
            </a:r>
          </a:p>
          <a:p>
            <a:r>
              <a:rPr lang="en-US" dirty="0"/>
              <a:t>Am Sonntag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gekegelt</a:t>
            </a:r>
            <a:r>
              <a:rPr lang="en-US" dirty="0"/>
              <a:t>. (</a:t>
            </a:r>
            <a:r>
              <a:rPr lang="en-US" dirty="0" err="1"/>
              <a:t>kegeln</a:t>
            </a:r>
            <a:r>
              <a:rPr lang="en-US" dirty="0"/>
              <a:t> – </a:t>
            </a:r>
            <a:r>
              <a:rPr lang="en-US" dirty="0" smtClean="0"/>
              <a:t>verb, used in present perfect)</a:t>
            </a:r>
            <a:endParaRPr lang="en-US" dirty="0"/>
          </a:p>
          <a:p>
            <a:r>
              <a:rPr lang="en-US" dirty="0" smtClean="0"/>
              <a:t>Am Sonntag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Kegeln</a:t>
            </a:r>
            <a:r>
              <a:rPr lang="en-US" dirty="0" smtClean="0"/>
              <a:t>. (here “</a:t>
            </a:r>
            <a:r>
              <a:rPr lang="en-US" dirty="0" err="1" smtClean="0"/>
              <a:t>Kegeln</a:t>
            </a:r>
            <a:r>
              <a:rPr lang="en-US" dirty="0" smtClean="0"/>
              <a:t>” turns into “the activity” = noun, you did)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meistens</a:t>
            </a:r>
            <a:r>
              <a:rPr lang="en-US" dirty="0" smtClean="0"/>
              <a:t> (mostly) </a:t>
            </a:r>
            <a:r>
              <a:rPr lang="en-US" dirty="0" err="1" smtClean="0"/>
              <a:t>gefaulenzt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 </a:t>
            </a:r>
          </a:p>
          <a:p>
            <a:r>
              <a:rPr lang="en-US" dirty="0" smtClean="0"/>
              <a:t>I was at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hatte</a:t>
            </a:r>
            <a:r>
              <a:rPr lang="en-US" dirty="0" smtClean="0"/>
              <a:t> Training.</a:t>
            </a:r>
          </a:p>
          <a:p>
            <a:r>
              <a:rPr lang="en-US" dirty="0" smtClean="0"/>
              <a:t>I had training.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r>
              <a:rPr lang="en-US" dirty="0" smtClean="0"/>
              <a:t> </a:t>
            </a:r>
            <a:r>
              <a:rPr lang="en-US" dirty="0" err="1" smtClean="0"/>
              <a:t>trainieren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had to “train”. </a:t>
            </a:r>
          </a:p>
          <a:p>
            <a:r>
              <a:rPr lang="en-US" dirty="0" smtClean="0"/>
              <a:t>past tense of </a:t>
            </a:r>
            <a:r>
              <a:rPr lang="en-US" dirty="0" err="1" smtClean="0"/>
              <a:t>müssen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29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der Krieg – the war</a:t>
            </a:r>
          </a:p>
          <a:p>
            <a:r>
              <a:rPr lang="en-US" dirty="0" smtClean="0"/>
              <a:t>der  </a:t>
            </a: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Weltkrieg</a:t>
            </a:r>
            <a:r>
              <a:rPr lang="en-US" dirty="0" smtClean="0"/>
              <a:t> – end world war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11. </a:t>
            </a:r>
            <a:r>
              <a:rPr lang="en-US" dirty="0" err="1" smtClean="0"/>
              <a:t>Jh</a:t>
            </a:r>
            <a:r>
              <a:rPr lang="en-US" dirty="0" smtClean="0"/>
              <a:t> = 11. </a:t>
            </a:r>
            <a:r>
              <a:rPr lang="en-US" dirty="0" err="1" smtClean="0"/>
              <a:t>Jahrhundert</a:t>
            </a:r>
            <a:r>
              <a:rPr lang="en-US" dirty="0"/>
              <a:t> </a:t>
            </a:r>
            <a:r>
              <a:rPr lang="en-US" dirty="0" smtClean="0"/>
              <a:t>– 11</a:t>
            </a:r>
            <a:r>
              <a:rPr lang="en-US" baseline="30000" dirty="0" smtClean="0"/>
              <a:t>th</a:t>
            </a:r>
            <a:r>
              <a:rPr lang="en-US" dirty="0" smtClean="0"/>
              <a:t>  century</a:t>
            </a:r>
          </a:p>
          <a:p>
            <a:r>
              <a:rPr lang="en-US" dirty="0" smtClean="0"/>
              <a:t>der Schmuck – jewelry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Tür</a:t>
            </a:r>
            <a:r>
              <a:rPr lang="en-US" dirty="0" smtClean="0"/>
              <a:t> – the door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Strassenbahn</a:t>
            </a:r>
            <a:r>
              <a:rPr lang="en-US" dirty="0" smtClean="0"/>
              <a:t> – </a:t>
            </a:r>
            <a:r>
              <a:rPr lang="en-US" dirty="0" err="1" smtClean="0"/>
              <a:t>stree</a:t>
            </a:r>
            <a:r>
              <a:rPr lang="en-US" dirty="0" smtClean="0"/>
              <a:t>-car </a:t>
            </a:r>
          </a:p>
          <a:p>
            <a:r>
              <a:rPr lang="en-US" dirty="0" smtClean="0"/>
              <a:t>der Zug – the train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Bahn</a:t>
            </a:r>
            <a:r>
              <a:rPr lang="en-US" dirty="0" smtClean="0"/>
              <a:t> the train </a:t>
            </a:r>
          </a:p>
          <a:p>
            <a:r>
              <a:rPr lang="en-US" dirty="0" smtClean="0"/>
              <a:t>ICE – inter-city-express (train) 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Turm</a:t>
            </a:r>
            <a:r>
              <a:rPr lang="en-US" dirty="0" smtClean="0"/>
              <a:t> – the tower</a:t>
            </a:r>
          </a:p>
          <a:p>
            <a:r>
              <a:rPr lang="en-US" dirty="0" smtClean="0"/>
              <a:t>302 </a:t>
            </a:r>
            <a:r>
              <a:rPr lang="en-US" dirty="0" err="1" smtClean="0"/>
              <a:t>Stufen</a:t>
            </a:r>
            <a:r>
              <a:rPr lang="en-US" dirty="0" smtClean="0"/>
              <a:t> – 302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Sonderangebot</a:t>
            </a:r>
            <a:r>
              <a:rPr lang="en-US" dirty="0" smtClean="0"/>
              <a:t> – on sale</a:t>
            </a:r>
          </a:p>
          <a:p>
            <a:r>
              <a:rPr lang="en-US" dirty="0" err="1" smtClean="0"/>
              <a:t>ruhig</a:t>
            </a:r>
            <a:r>
              <a:rPr lang="en-US" dirty="0" smtClean="0"/>
              <a:t> - calm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8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Beispiele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122" y="1524000"/>
            <a:ext cx="4028086" cy="466344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finde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glaube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, </a:t>
            </a:r>
            <a:r>
              <a:rPr lang="en-US" dirty="0" err="1" smtClean="0"/>
              <a:t>dass</a:t>
            </a:r>
            <a:r>
              <a:rPr lang="en-US" dirty="0" smtClean="0"/>
              <a:t>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5736" y="1005126"/>
            <a:ext cx="4167952" cy="5439824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Dein</a:t>
            </a:r>
            <a:r>
              <a:rPr lang="en-US" dirty="0"/>
              <a:t> </a:t>
            </a:r>
            <a:r>
              <a:rPr lang="en-US" dirty="0" err="1"/>
              <a:t>Pulli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sehr</a:t>
            </a:r>
            <a:r>
              <a:rPr lang="en-US" dirty="0"/>
              <a:t> </a:t>
            </a:r>
            <a:r>
              <a:rPr lang="en-US" dirty="0" err="1"/>
              <a:t>schön</a:t>
            </a:r>
            <a:r>
              <a:rPr lang="en-US" dirty="0"/>
              <a:t>.</a:t>
            </a:r>
          </a:p>
          <a:p>
            <a:pPr marL="82296" indent="0">
              <a:buNone/>
            </a:pPr>
            <a:r>
              <a:rPr lang="en-US" dirty="0"/>
              <a:t>die Hose, der Rock, die </a:t>
            </a:r>
            <a:r>
              <a:rPr lang="en-US" dirty="0" err="1"/>
              <a:t>Bluse</a:t>
            </a:r>
            <a:r>
              <a:rPr lang="en-US" dirty="0"/>
              <a:t>, die </a:t>
            </a:r>
            <a:r>
              <a:rPr lang="en-US" dirty="0" err="1"/>
              <a:t>Schuhe</a:t>
            </a:r>
            <a:endParaRPr lang="en-US" dirty="0"/>
          </a:p>
          <a:p>
            <a:r>
              <a:rPr lang="en-US" dirty="0"/>
              <a:t>Detroit </a:t>
            </a:r>
            <a:r>
              <a:rPr lang="en-US" dirty="0" err="1"/>
              <a:t>ist</a:t>
            </a:r>
            <a:r>
              <a:rPr lang="en-US" dirty="0"/>
              <a:t> prima.</a:t>
            </a:r>
          </a:p>
          <a:p>
            <a:r>
              <a:rPr lang="en-US" dirty="0"/>
              <a:t>Detroit hat </a:t>
            </a:r>
            <a:r>
              <a:rPr lang="en-US" dirty="0" err="1"/>
              <a:t>tolle</a:t>
            </a:r>
            <a:r>
              <a:rPr lang="en-US" dirty="0"/>
              <a:t> </a:t>
            </a:r>
            <a:r>
              <a:rPr lang="en-US" dirty="0" err="1"/>
              <a:t>Museen</a:t>
            </a:r>
            <a:r>
              <a:rPr lang="en-US" dirty="0"/>
              <a:t>.</a:t>
            </a:r>
          </a:p>
          <a:p>
            <a:r>
              <a:rPr lang="en-US" dirty="0" smtClean="0"/>
              <a:t>Detroit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interessant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Football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klasse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Das Essen in der </a:t>
            </a:r>
            <a:r>
              <a:rPr lang="en-US" dirty="0" err="1" smtClean="0"/>
              <a:t>Schul</a:t>
            </a:r>
            <a:r>
              <a:rPr lang="en-US" dirty="0" smtClean="0"/>
              <a:t>-Cafeteria </a:t>
            </a:r>
            <a:r>
              <a:rPr lang="en-US" dirty="0" err="1" smtClean="0"/>
              <a:t>schmeckt</a:t>
            </a:r>
            <a:r>
              <a:rPr lang="en-US" dirty="0" smtClean="0"/>
              <a:t> ….</a:t>
            </a:r>
          </a:p>
          <a:p>
            <a:r>
              <a:rPr lang="en-US" dirty="0" smtClean="0"/>
              <a:t>Der Film “Lincoln” </a:t>
            </a:r>
            <a:r>
              <a:rPr lang="en-US" dirty="0" err="1" smtClean="0"/>
              <a:t>ist</a:t>
            </a:r>
            <a:r>
              <a:rPr lang="en-US" dirty="0" smtClean="0"/>
              <a:t> …</a:t>
            </a:r>
          </a:p>
          <a:p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sind</a:t>
            </a:r>
            <a:r>
              <a:rPr lang="en-US" dirty="0" smtClean="0"/>
              <a:t> </a:t>
            </a:r>
            <a:r>
              <a:rPr lang="en-US" dirty="0" err="1" smtClean="0"/>
              <a:t>wichtig</a:t>
            </a:r>
            <a:r>
              <a:rPr lang="en-US" dirty="0"/>
              <a:t> </a:t>
            </a:r>
            <a:r>
              <a:rPr lang="en-US" dirty="0" smtClean="0"/>
              <a:t>(important).</a:t>
            </a:r>
          </a:p>
        </p:txBody>
      </p:sp>
    </p:spTree>
    <p:extLst>
      <p:ext uri="{BB962C8B-B14F-4D97-AF65-F5344CB8AC3E}">
        <p14:creationId xmlns:p14="http://schemas.microsoft.com/office/powerpoint/2010/main" val="3775792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Beispiele</a:t>
            </a:r>
            <a:r>
              <a:rPr lang="en-US" sz="3200" dirty="0" smtClean="0"/>
              <a:t> – subordinating conjunctions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176281"/>
            <a:ext cx="3657600" cy="3102174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>
                <a:solidFill>
                  <a:srgbClr val="008000"/>
                </a:solidFill>
              </a:rPr>
              <a:t>deine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err="1" smtClean="0">
                <a:solidFill>
                  <a:srgbClr val="008000"/>
                </a:solidFill>
              </a:rPr>
              <a:t>Meinung</a:t>
            </a:r>
            <a:r>
              <a:rPr lang="en-US" sz="2400" dirty="0" smtClean="0">
                <a:solidFill>
                  <a:srgbClr val="008000"/>
                </a:solidFill>
              </a:rPr>
              <a:t>:</a:t>
            </a:r>
          </a:p>
          <a:p>
            <a:r>
              <a:rPr lang="en-US" sz="2400" dirty="0" err="1" smtClean="0"/>
              <a:t>Schule</a:t>
            </a:r>
            <a:r>
              <a:rPr lang="en-US" sz="2400" dirty="0" smtClean="0"/>
              <a:t> </a:t>
            </a:r>
            <a:r>
              <a:rPr lang="en-US" sz="2400" dirty="0" err="1" smtClean="0"/>
              <a:t>ist</a:t>
            </a:r>
            <a:r>
              <a:rPr lang="en-US" sz="2400" dirty="0" smtClean="0"/>
              <a:t> prima.</a:t>
            </a:r>
          </a:p>
          <a:p>
            <a:r>
              <a:rPr lang="en-US" sz="2400" dirty="0" err="1" smtClean="0"/>
              <a:t>Autofahren</a:t>
            </a:r>
            <a:r>
              <a:rPr lang="en-US" sz="2400" dirty="0" smtClean="0"/>
              <a:t> </a:t>
            </a:r>
            <a:r>
              <a:rPr lang="en-US" sz="2400" dirty="0" err="1" smtClean="0"/>
              <a:t>macht</a:t>
            </a:r>
            <a:r>
              <a:rPr lang="en-US" sz="2400" dirty="0" smtClean="0"/>
              <a:t> </a:t>
            </a:r>
            <a:r>
              <a:rPr lang="en-US" sz="2400" dirty="0" err="1" smtClean="0"/>
              <a:t>Spaß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Morgen </a:t>
            </a:r>
            <a:r>
              <a:rPr lang="en-US" sz="2400" dirty="0" err="1" smtClean="0"/>
              <a:t>haben</a:t>
            </a:r>
            <a:r>
              <a:rPr lang="en-US" sz="2400" dirty="0" smtClean="0"/>
              <a:t> </a:t>
            </a:r>
            <a:r>
              <a:rPr lang="en-US" sz="2400" dirty="0" err="1" smtClean="0"/>
              <a:t>wir</a:t>
            </a:r>
            <a:r>
              <a:rPr lang="en-US" sz="2400" dirty="0" smtClean="0"/>
              <a:t> </a:t>
            </a:r>
            <a:r>
              <a:rPr lang="en-US" sz="2400" dirty="0" err="1" smtClean="0"/>
              <a:t>einen</a:t>
            </a:r>
            <a:r>
              <a:rPr lang="en-US" sz="2400" dirty="0" smtClean="0"/>
              <a:t> “</a:t>
            </a:r>
            <a:r>
              <a:rPr lang="en-US" sz="2400" dirty="0" err="1" smtClean="0"/>
              <a:t>Schnee</a:t>
            </a:r>
            <a:r>
              <a:rPr lang="en-US" sz="2400" dirty="0" smtClean="0"/>
              <a:t>-tag”.</a:t>
            </a:r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176281"/>
            <a:ext cx="3657600" cy="273933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Do you know, who…</a:t>
            </a:r>
          </a:p>
          <a:p>
            <a:r>
              <a:rPr lang="en-US" sz="2400" dirty="0" smtClean="0"/>
              <a:t>Do you know, where…</a:t>
            </a:r>
          </a:p>
          <a:p>
            <a:r>
              <a:rPr lang="en-US" sz="2400" dirty="0" smtClean="0"/>
              <a:t>Do you know, how…</a:t>
            </a:r>
          </a:p>
          <a:p>
            <a:r>
              <a:rPr lang="en-US" sz="2400" dirty="0" smtClean="0"/>
              <a:t>Do you know, what…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translate using different “</a:t>
            </a:r>
            <a:r>
              <a:rPr lang="en-US" sz="2400" dirty="0" err="1" smtClean="0">
                <a:solidFill>
                  <a:srgbClr val="008000"/>
                </a:solidFill>
              </a:rPr>
              <a:t>you”s</a:t>
            </a:r>
            <a:r>
              <a:rPr lang="en-US" sz="2400" dirty="0" smtClean="0">
                <a:solidFill>
                  <a:srgbClr val="008000"/>
                </a:solidFill>
              </a:rPr>
              <a:t> and find an appropriate ending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7871" y="4180344"/>
            <a:ext cx="665615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translate the sentences and then combine the sentences using </a:t>
            </a:r>
            <a:r>
              <a:rPr lang="en-US" sz="2400" dirty="0" err="1" smtClean="0">
                <a:solidFill>
                  <a:srgbClr val="008000"/>
                </a:solidFill>
              </a:rPr>
              <a:t>weil</a:t>
            </a:r>
            <a:endParaRPr lang="en-US" sz="2400" dirty="0" smtClean="0">
              <a:solidFill>
                <a:srgbClr val="008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 would like another roll. I am still hungry.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Peter wants to drive to Hamburg. He would like to visit his grandma.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We like to play soccer. It is a lot of fun. </a:t>
            </a:r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4141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Vokabeln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~ </a:t>
            </a:r>
            <a:r>
              <a:rPr lang="en-US" dirty="0" err="1" smtClean="0"/>
              <a:t>Gasse</a:t>
            </a:r>
            <a:r>
              <a:rPr lang="en-US" dirty="0" smtClean="0"/>
              <a:t> – the ~ lane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Straße</a:t>
            </a:r>
            <a:r>
              <a:rPr lang="en-US" dirty="0" smtClean="0"/>
              <a:t> – ~ street</a:t>
            </a:r>
          </a:p>
          <a:p>
            <a:r>
              <a:rPr lang="en-US" dirty="0" smtClean="0"/>
              <a:t>die ~ </a:t>
            </a:r>
            <a:r>
              <a:rPr lang="en-US" dirty="0" err="1" smtClean="0"/>
              <a:t>Allee</a:t>
            </a:r>
            <a:r>
              <a:rPr lang="en-US" dirty="0" smtClean="0"/>
              <a:t> – the ~ avenue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Weg</a:t>
            </a:r>
            <a:r>
              <a:rPr lang="en-US" dirty="0" smtClean="0"/>
              <a:t> – the ~ 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Hauptstraße</a:t>
            </a:r>
            <a:r>
              <a:rPr lang="en-US" dirty="0" smtClean="0"/>
              <a:t> – </a:t>
            </a:r>
            <a:r>
              <a:rPr lang="en-US" dirty="0" err="1" smtClean="0"/>
              <a:t>Mainstreet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Marktplatz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der ~ </a:t>
            </a:r>
            <a:r>
              <a:rPr lang="en-US" dirty="0" err="1" smtClean="0"/>
              <a:t>Platz</a:t>
            </a:r>
            <a:r>
              <a:rPr lang="en-US" dirty="0" smtClean="0"/>
              <a:t> - ~ plaza/square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Fußgängerzone</a:t>
            </a:r>
            <a:r>
              <a:rPr lang="en-US" dirty="0" smtClean="0"/>
              <a:t> – pedestrian zone</a:t>
            </a:r>
          </a:p>
          <a:p>
            <a:r>
              <a:rPr lang="en-US" dirty="0" smtClean="0"/>
              <a:t>Polka-Dots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Einbahn-Straße</a:t>
            </a:r>
            <a:r>
              <a:rPr lang="en-US" dirty="0" smtClean="0"/>
              <a:t> – one way street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Gefängnis</a:t>
            </a:r>
            <a:r>
              <a:rPr lang="en-US" dirty="0" smtClean="0"/>
              <a:t> – jail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Süssigkeiten</a:t>
            </a:r>
            <a:r>
              <a:rPr lang="en-US" dirty="0" smtClean="0"/>
              <a:t> – the sweets</a:t>
            </a:r>
            <a:r>
              <a:rPr lang="en-US" smtClean="0"/>
              <a:t>/candy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Brücke</a:t>
            </a:r>
            <a:r>
              <a:rPr lang="en-US" dirty="0" smtClean="0"/>
              <a:t> – bridge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Wasserfall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Wasser</a:t>
            </a:r>
            <a:r>
              <a:rPr lang="en-US" dirty="0" smtClean="0"/>
              <a:t>-Park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Kirmis</a:t>
            </a:r>
            <a:r>
              <a:rPr lang="en-US" dirty="0" smtClean="0"/>
              <a:t> – carnival, fair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Friedhof</a:t>
            </a:r>
            <a:r>
              <a:rPr lang="en-US" dirty="0" smtClean="0"/>
              <a:t> – cemetery</a:t>
            </a:r>
          </a:p>
          <a:p>
            <a:r>
              <a:rPr lang="en-US" dirty="0" smtClean="0"/>
              <a:t>das Theater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Konzerthalle</a:t>
            </a:r>
            <a:endParaRPr lang="en-US" dirty="0" smtClean="0"/>
          </a:p>
          <a:p>
            <a:r>
              <a:rPr lang="en-US" dirty="0" smtClean="0"/>
              <a:t>die Autobahn – freeway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Spezialitäten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Spezialität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Speisekarte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Lamm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Fluss</a:t>
            </a:r>
            <a:r>
              <a:rPr lang="en-US" dirty="0" smtClean="0"/>
              <a:t> – the river</a:t>
            </a:r>
          </a:p>
          <a:p>
            <a:r>
              <a:rPr lang="en-US" dirty="0" smtClean="0"/>
              <a:t>der Wald – the forest</a:t>
            </a:r>
          </a:p>
          <a:p>
            <a:r>
              <a:rPr lang="en-US" dirty="0" smtClean="0"/>
              <a:t>der Berg – the mountain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38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 are lost.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uns</a:t>
            </a:r>
            <a:r>
              <a:rPr lang="en-US" dirty="0" smtClean="0"/>
              <a:t> </a:t>
            </a:r>
            <a:r>
              <a:rPr lang="en-US" dirty="0" err="1" smtClean="0"/>
              <a:t>verlaufen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4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estimmte</a:t>
            </a:r>
            <a:r>
              <a:rPr lang="en-US" dirty="0" smtClean="0"/>
              <a:t> &amp; </a:t>
            </a:r>
            <a:r>
              <a:rPr lang="en-US" dirty="0" err="1" smtClean="0"/>
              <a:t>unbestimmte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Fälle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bestimmten</a:t>
            </a:r>
            <a:r>
              <a:rPr lang="en-US" dirty="0" smtClean="0"/>
              <a:t> &amp; </a:t>
            </a:r>
            <a:r>
              <a:rPr lang="en-US" dirty="0" err="1" smtClean="0"/>
              <a:t>unbestimmten</a:t>
            </a:r>
            <a:r>
              <a:rPr lang="en-US" dirty="0" smtClean="0"/>
              <a:t> </a:t>
            </a:r>
            <a:r>
              <a:rPr lang="en-US" dirty="0" err="1" smtClean="0"/>
              <a:t>Artikel</a:t>
            </a:r>
            <a:r>
              <a:rPr lang="en-US" dirty="0" smtClean="0"/>
              <a:t> und </a:t>
            </a:r>
            <a:r>
              <a:rPr lang="en-US" dirty="0" err="1" smtClean="0"/>
              <a:t>ihre</a:t>
            </a:r>
            <a:r>
              <a:rPr lang="en-US" dirty="0" smtClean="0"/>
              <a:t> </a:t>
            </a:r>
            <a:r>
              <a:rPr lang="en-US" dirty="0" err="1" smtClean="0"/>
              <a:t>Fälle</a:t>
            </a:r>
            <a:endParaRPr lang="en-US" dirty="0" smtClean="0"/>
          </a:p>
          <a:p>
            <a:r>
              <a:rPr lang="en-US" dirty="0" err="1" smtClean="0"/>
              <a:t>Nominativ</a:t>
            </a:r>
            <a:r>
              <a:rPr lang="en-US" dirty="0" smtClean="0"/>
              <a:t>, </a:t>
            </a:r>
            <a:r>
              <a:rPr lang="en-US" dirty="0" err="1" smtClean="0"/>
              <a:t>Akkusativ</a:t>
            </a:r>
            <a:r>
              <a:rPr lang="en-US" dirty="0" smtClean="0"/>
              <a:t>, </a:t>
            </a:r>
            <a:r>
              <a:rPr lang="en-US" dirty="0" err="1" smtClean="0"/>
              <a:t>Dativ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finde</a:t>
            </a:r>
            <a:r>
              <a:rPr lang="en-US" dirty="0" smtClean="0"/>
              <a:t> die </a:t>
            </a:r>
            <a:r>
              <a:rPr lang="en-US" dirty="0" err="1" smtClean="0"/>
              <a:t>Fälle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Sätze</a:t>
            </a:r>
            <a:r>
              <a:rPr lang="en-US" dirty="0" smtClean="0"/>
              <a:t> und </a:t>
            </a:r>
            <a:r>
              <a:rPr lang="en-US" dirty="0" err="1" smtClean="0"/>
              <a:t>übersetze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They go to a restaurant.</a:t>
            </a:r>
          </a:p>
          <a:p>
            <a:pPr lvl="1"/>
            <a:r>
              <a:rPr lang="en-US" dirty="0" smtClean="0"/>
              <a:t>The waiter brings the girl a pizza.</a:t>
            </a:r>
          </a:p>
          <a:p>
            <a:pPr lvl="1"/>
            <a:r>
              <a:rPr lang="en-US" dirty="0" smtClean="0"/>
              <a:t>Teresa likes to eat pizza. </a:t>
            </a:r>
          </a:p>
          <a:p>
            <a:r>
              <a:rPr lang="en-US" dirty="0" err="1" smtClean="0"/>
              <a:t>Vokabeln</a:t>
            </a:r>
            <a:r>
              <a:rPr lang="en-US" dirty="0" smtClean="0"/>
              <a:t>: das Restaurant, der </a:t>
            </a:r>
            <a:r>
              <a:rPr lang="en-US" dirty="0" err="1" smtClean="0"/>
              <a:t>Kellner</a:t>
            </a:r>
            <a:r>
              <a:rPr lang="en-US" dirty="0" smtClean="0"/>
              <a:t>, das </a:t>
            </a:r>
            <a:r>
              <a:rPr lang="en-US" dirty="0" err="1" smtClean="0"/>
              <a:t>Mädchen</a:t>
            </a:r>
            <a:r>
              <a:rPr lang="en-US" dirty="0" smtClean="0"/>
              <a:t>, die Pizza.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7748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r>
              <a:rPr lang="en-US" dirty="0" smtClean="0"/>
              <a:t> 2/25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Theaterstück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am </a:t>
            </a:r>
            <a:r>
              <a:rPr lang="en-US" dirty="0" err="1" smtClean="0"/>
              <a:t>nächsten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meistens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meisten</a:t>
            </a:r>
            <a:r>
              <a:rPr lang="en-US" dirty="0" smtClean="0"/>
              <a:t>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am </a:t>
            </a:r>
            <a:r>
              <a:rPr lang="en-US" dirty="0" err="1" smtClean="0"/>
              <a:t>Donnerstag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err="1" smtClean="0"/>
              <a:t>umziehen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Kopfschmerzen</a:t>
            </a:r>
            <a:endParaRPr lang="en-US" dirty="0" smtClean="0"/>
          </a:p>
          <a:p>
            <a:r>
              <a:rPr lang="en-US" dirty="0" err="1" smtClean="0"/>
              <a:t>haben</a:t>
            </a:r>
            <a:r>
              <a:rPr lang="en-US" dirty="0" smtClean="0"/>
              <a:t> – </a:t>
            </a:r>
            <a:r>
              <a:rPr lang="en-US" dirty="0" err="1" smtClean="0"/>
              <a:t>gehabt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Wettbewerb</a:t>
            </a:r>
            <a:endParaRPr lang="en-US" dirty="0" smtClean="0"/>
          </a:p>
          <a:p>
            <a:r>
              <a:rPr lang="en-US" dirty="0" smtClean="0"/>
              <a:t>In den </a:t>
            </a:r>
            <a:r>
              <a:rPr lang="en-US" dirty="0" err="1" smtClean="0"/>
              <a:t>Winterferien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der </a:t>
            </a:r>
            <a:r>
              <a:rPr lang="en-US" dirty="0" err="1" smtClean="0"/>
              <a:t>Fühererschein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tranieren</a:t>
            </a:r>
            <a:r>
              <a:rPr lang="en-US" dirty="0" smtClean="0"/>
              <a:t> – </a:t>
            </a:r>
            <a:r>
              <a:rPr lang="en-US" dirty="0" err="1" smtClean="0"/>
              <a:t>traniert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hat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Ferien</a:t>
            </a:r>
            <a:r>
              <a:rPr lang="en-US" dirty="0" smtClean="0"/>
              <a:t> </a:t>
            </a:r>
            <a:r>
              <a:rPr lang="en-US" dirty="0" err="1" smtClean="0"/>
              <a:t>haben</a:t>
            </a:r>
            <a:r>
              <a:rPr lang="en-US" dirty="0" smtClean="0"/>
              <a:t> </a:t>
            </a:r>
            <a:r>
              <a:rPr lang="en-US" dirty="0" err="1" smtClean="0"/>
              <a:t>Spass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endParaRPr lang="en-US" dirty="0" smtClean="0"/>
          </a:p>
          <a:p>
            <a:r>
              <a:rPr lang="en-US" dirty="0" err="1" smtClean="0"/>
              <a:t>während</a:t>
            </a:r>
            <a:r>
              <a:rPr lang="en-US" dirty="0" smtClean="0"/>
              <a:t> </a:t>
            </a:r>
            <a:r>
              <a:rPr lang="en-US" dirty="0" err="1" smtClean="0"/>
              <a:t>dessen</a:t>
            </a:r>
            <a:endParaRPr lang="en-US" dirty="0" smtClean="0"/>
          </a:p>
          <a:p>
            <a:r>
              <a:rPr lang="en-US" dirty="0" smtClean="0"/>
              <a:t>in der </a:t>
            </a:r>
            <a:r>
              <a:rPr lang="en-US" dirty="0" err="1" smtClean="0"/>
              <a:t>Zwischenzeit</a:t>
            </a:r>
            <a:endParaRPr lang="en-US" dirty="0" smtClean="0"/>
          </a:p>
          <a:p>
            <a:r>
              <a:rPr lang="en-US" dirty="0" err="1" smtClean="0"/>
              <a:t>anstrengend</a:t>
            </a:r>
            <a:endParaRPr lang="en-US" dirty="0" smtClean="0"/>
          </a:p>
          <a:p>
            <a:r>
              <a:rPr lang="en-US" dirty="0" smtClean="0"/>
              <a:t>den </a:t>
            </a:r>
            <a:r>
              <a:rPr lang="en-US" dirty="0" err="1" smtClean="0"/>
              <a:t>ganzen</a:t>
            </a:r>
            <a:r>
              <a:rPr lang="en-US" dirty="0" smtClean="0"/>
              <a:t> Tag</a:t>
            </a:r>
          </a:p>
          <a:p>
            <a:r>
              <a:rPr lang="en-US" dirty="0" err="1" smtClean="0"/>
              <a:t>kegeln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 smtClean="0"/>
              <a:t> muss –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musste</a:t>
            </a:r>
            <a:endParaRPr lang="en-US" dirty="0" smtClean="0"/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/>
              <a:t>H</a:t>
            </a:r>
            <a:r>
              <a:rPr lang="en-US" dirty="0" err="1" smtClean="0"/>
              <a:t>ause</a:t>
            </a:r>
            <a:r>
              <a:rPr lang="en-US" dirty="0" smtClean="0"/>
              <a:t> </a:t>
            </a:r>
            <a:r>
              <a:rPr lang="en-US" dirty="0" err="1" smtClean="0"/>
              <a:t>geholfen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50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write and translate all SSMD in chapter 10</a:t>
            </a: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page 250, 252, 253, 260  (forgot to assign for D hour)</a:t>
            </a:r>
          </a:p>
          <a:p>
            <a:pPr lvl="1"/>
            <a:endParaRPr lang="en-US" sz="3100" b="1" dirty="0" smtClean="0">
              <a:solidFill>
                <a:srgbClr val="3366FF"/>
              </a:solidFill>
            </a:endParaRPr>
          </a:p>
          <a:p>
            <a:pPr lvl="1"/>
            <a:r>
              <a:rPr lang="en-US" sz="3100" b="1" dirty="0" smtClean="0">
                <a:solidFill>
                  <a:srgbClr val="3366FF"/>
                </a:solidFill>
              </a:rPr>
              <a:t>go to our website to complete the recorded conversation at the computer </a:t>
            </a:r>
            <a:r>
              <a:rPr lang="en-US" sz="3100" b="1" dirty="0" smtClean="0">
                <a:solidFill>
                  <a:srgbClr val="3366FF"/>
                </a:solidFill>
                <a:hlinkClick r:id="rId2"/>
              </a:rPr>
              <a:t>http://rhsgerman.weebly.com</a:t>
            </a:r>
            <a:endParaRPr lang="en-US" sz="3100" b="1" dirty="0" smtClean="0">
              <a:solidFill>
                <a:srgbClr val="3366FF"/>
              </a:solidFill>
            </a:endParaRPr>
          </a:p>
          <a:p>
            <a:pPr lvl="1"/>
            <a:endParaRPr lang="en-US" sz="3100" dirty="0"/>
          </a:p>
          <a:p>
            <a:pPr lvl="1"/>
            <a:r>
              <a:rPr lang="en-US" b="1" dirty="0" smtClean="0">
                <a:solidFill>
                  <a:srgbClr val="FF6600"/>
                </a:solidFill>
              </a:rPr>
              <a:t>Portfolio</a:t>
            </a:r>
            <a:r>
              <a:rPr lang="en-US" dirty="0" smtClean="0"/>
              <a:t> – at the end of second semester (see last slide – information will be added and changed up to the due-date)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cover page</a:t>
            </a:r>
          </a:p>
          <a:p>
            <a:r>
              <a:rPr lang="en-US" dirty="0" smtClean="0"/>
              <a:t>content page</a:t>
            </a:r>
          </a:p>
          <a:p>
            <a:r>
              <a:rPr lang="en-US" dirty="0" smtClean="0"/>
              <a:t>running grade records</a:t>
            </a:r>
          </a:p>
          <a:p>
            <a:r>
              <a:rPr lang="en-US" dirty="0" smtClean="0"/>
              <a:t>unit reflections (</a:t>
            </a:r>
            <a:r>
              <a:rPr lang="en-US" dirty="0" err="1" smtClean="0"/>
              <a:t>Reisen</a:t>
            </a:r>
            <a:r>
              <a:rPr lang="en-US" dirty="0" smtClean="0"/>
              <a:t>/Travel)</a:t>
            </a:r>
          </a:p>
          <a:p>
            <a:r>
              <a:rPr lang="en-US" dirty="0" smtClean="0"/>
              <a:t>all quizzes with corrections on the back</a:t>
            </a:r>
          </a:p>
          <a:p>
            <a:r>
              <a:rPr lang="en-US" dirty="0" smtClean="0"/>
              <a:t>unit assessments – all handouts, notes</a:t>
            </a:r>
          </a:p>
          <a:p>
            <a:pPr lvl="1"/>
            <a:r>
              <a:rPr lang="en-US" dirty="0"/>
              <a:t>handout </a:t>
            </a:r>
            <a:r>
              <a:rPr lang="en-US" dirty="0" smtClean="0"/>
              <a:t>and notes for “</a:t>
            </a:r>
            <a:r>
              <a:rPr lang="en-US" dirty="0" err="1" smtClean="0"/>
              <a:t>Stadtbesichtigung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handout and notes for “</a:t>
            </a:r>
            <a:r>
              <a:rPr lang="en-US" dirty="0" err="1" smtClean="0"/>
              <a:t>Bundesländer</a:t>
            </a:r>
            <a:r>
              <a:rPr lang="en-US" dirty="0" smtClean="0"/>
              <a:t>” (add a print out of you presentation, if possible. 4</a:t>
            </a:r>
            <a:r>
              <a:rPr lang="en-US" dirty="0"/>
              <a:t> </a:t>
            </a:r>
            <a:r>
              <a:rPr lang="en-US" dirty="0" smtClean="0"/>
              <a:t>or 6 slides per page) 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Winterferien</a:t>
            </a:r>
            <a:r>
              <a:rPr lang="en-US" dirty="0" smtClean="0"/>
              <a:t>” – report, first draft with teacher corrections and rewrite(s)</a:t>
            </a:r>
          </a:p>
          <a:p>
            <a:r>
              <a:rPr lang="en-US" dirty="0" smtClean="0"/>
              <a:t>Reading </a:t>
            </a:r>
            <a:r>
              <a:rPr lang="en-US" i="1" dirty="0" smtClean="0"/>
              <a:t>Die </a:t>
            </a:r>
            <a:r>
              <a:rPr lang="en-US" i="1" dirty="0" err="1" smtClean="0"/>
              <a:t>Reise</a:t>
            </a:r>
            <a:r>
              <a:rPr lang="en-US" i="1" dirty="0" smtClean="0"/>
              <a:t> seines </a:t>
            </a:r>
            <a:r>
              <a:rPr lang="en-US" i="1" dirty="0" err="1" smtClean="0"/>
              <a:t>Lebens</a:t>
            </a:r>
            <a:r>
              <a:rPr lang="en-US" i="1" dirty="0" smtClean="0"/>
              <a:t> </a:t>
            </a:r>
            <a:r>
              <a:rPr lang="en-US" dirty="0" smtClean="0"/>
              <a:t>with notes </a:t>
            </a:r>
          </a:p>
          <a:p>
            <a:r>
              <a:rPr lang="en-US" dirty="0" smtClean="0"/>
              <a:t>your choice of work that shows your growth</a:t>
            </a:r>
          </a:p>
          <a:p>
            <a:r>
              <a:rPr lang="en-US" dirty="0" smtClean="0"/>
              <a:t>handout: writing a summary and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0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pple Chancery"/>
                <a:cs typeface="Apple Chancery"/>
              </a:rPr>
              <a:t>Finding the case of a word/phrase by way of asking questions – follow the </a:t>
            </a:r>
            <a:r>
              <a:rPr lang="en-US" sz="2800" dirty="0" smtClean="0">
                <a:latin typeface="Apple Chancery"/>
                <a:cs typeface="Apple Chancery"/>
              </a:rPr>
              <a:t>guideline </a:t>
            </a:r>
            <a:r>
              <a:rPr lang="en-US" sz="2800" dirty="0">
                <a:latin typeface="Apple Chancery"/>
                <a:cs typeface="Apple Chancery"/>
              </a:rPr>
              <a:t>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1417638"/>
            <a:ext cx="7498080" cy="4800600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Ich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kaufe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einen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Pulli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verb: </a:t>
            </a:r>
            <a:r>
              <a:rPr lang="en-US" sz="2400" dirty="0" err="1" smtClean="0"/>
              <a:t>kaufen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who or what </a:t>
            </a:r>
            <a:r>
              <a:rPr lang="en-US" sz="2400" dirty="0" smtClean="0"/>
              <a:t>is buying? – </a:t>
            </a:r>
            <a:r>
              <a:rPr lang="en-US" sz="2400" dirty="0" err="1" smtClean="0"/>
              <a:t>Ich</a:t>
            </a:r>
            <a:r>
              <a:rPr lang="en-US" sz="2400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 buy </a:t>
            </a:r>
            <a:r>
              <a:rPr lang="en-US" sz="2400" u="sng" dirty="0" smtClean="0"/>
              <a:t>what</a:t>
            </a:r>
            <a:r>
              <a:rPr lang="en-US" sz="2400" dirty="0" smtClean="0"/>
              <a:t>? – </a:t>
            </a:r>
            <a:r>
              <a:rPr lang="en-US" sz="2400" dirty="0" err="1" smtClean="0"/>
              <a:t>einen</a:t>
            </a:r>
            <a:r>
              <a:rPr lang="en-US" sz="2400" dirty="0" smtClean="0"/>
              <a:t> </a:t>
            </a:r>
            <a:r>
              <a:rPr lang="en-US" sz="2400" dirty="0" err="1" smtClean="0"/>
              <a:t>Pulli</a:t>
            </a:r>
            <a:r>
              <a:rPr lang="en-US" sz="2400" dirty="0" smtClean="0"/>
              <a:t> = accusative case</a:t>
            </a:r>
          </a:p>
          <a:p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Der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Pulli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gefällt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mir</a:t>
            </a:r>
            <a:r>
              <a:rPr lang="en-US" sz="24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verb: </a:t>
            </a:r>
            <a:r>
              <a:rPr lang="en-US" sz="2400" dirty="0" err="1" smtClean="0"/>
              <a:t>gefallen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who or what </a:t>
            </a:r>
            <a:r>
              <a:rPr lang="en-US" sz="2400" dirty="0" smtClean="0"/>
              <a:t>is pleasing ? – der </a:t>
            </a:r>
            <a:r>
              <a:rPr lang="en-US" sz="2400" dirty="0" err="1" smtClean="0"/>
              <a:t>Pulli</a:t>
            </a:r>
            <a:r>
              <a:rPr lang="en-US" sz="2400" dirty="0" smtClean="0"/>
              <a:t> = nominative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sweater is pleasing </a:t>
            </a:r>
            <a:r>
              <a:rPr lang="en-US" sz="2400" u="sng" dirty="0" smtClean="0"/>
              <a:t>what</a:t>
            </a:r>
            <a:r>
              <a:rPr lang="en-US" sz="2400" dirty="0" smtClean="0"/>
              <a:t>? – does not make sense as a question = accusative case is not an option for the left over word.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The sweater is pleasing </a:t>
            </a:r>
            <a:r>
              <a:rPr lang="en-US" sz="2400" u="sng" dirty="0" smtClean="0"/>
              <a:t>to whom</a:t>
            </a:r>
            <a:r>
              <a:rPr lang="en-US" sz="2400" dirty="0" smtClean="0"/>
              <a:t>? – to me=</a:t>
            </a:r>
            <a:r>
              <a:rPr lang="en-US" sz="2400" dirty="0" err="1" smtClean="0"/>
              <a:t>mir</a:t>
            </a:r>
            <a:r>
              <a:rPr lang="en-US" sz="2400" dirty="0" smtClean="0"/>
              <a:t> = dative case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Ich</a:t>
            </a:r>
            <a:r>
              <a:rPr lang="en-US" sz="2400" dirty="0" smtClean="0"/>
              <a:t> </a:t>
            </a:r>
            <a:r>
              <a:rPr lang="en-US" sz="2400" dirty="0" err="1" smtClean="0"/>
              <a:t>schenke</a:t>
            </a:r>
            <a:r>
              <a:rPr lang="en-US" sz="2400" dirty="0" smtClean="0"/>
              <a:t> </a:t>
            </a:r>
            <a:r>
              <a:rPr lang="en-US" sz="2400" dirty="0" err="1" smtClean="0"/>
              <a:t>meiner</a:t>
            </a:r>
            <a:r>
              <a:rPr lang="en-US" sz="2400" dirty="0" smtClean="0"/>
              <a:t> Mutter </a:t>
            </a:r>
            <a:r>
              <a:rPr lang="en-US" sz="2400" dirty="0" err="1" smtClean="0"/>
              <a:t>ein</a:t>
            </a:r>
            <a:r>
              <a:rPr lang="en-US" sz="2400" dirty="0" smtClean="0"/>
              <a:t> </a:t>
            </a:r>
            <a:r>
              <a:rPr lang="en-US" sz="2400" dirty="0" err="1" smtClean="0"/>
              <a:t>Buch</a:t>
            </a:r>
            <a:r>
              <a:rPr lang="en-US" sz="2400" dirty="0" smtClean="0"/>
              <a:t>. next slide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905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atin typeface="Apple Chancery"/>
                <a:cs typeface="Apple Chancery"/>
              </a:rPr>
              <a:t>Finding the case of a word/</a:t>
            </a:r>
            <a:r>
              <a:rPr lang="en-US" sz="3200" dirty="0" smtClean="0">
                <a:latin typeface="Apple Chancery"/>
                <a:cs typeface="Apple Chancery"/>
              </a:rPr>
              <a:t>phrase by way of asking questions – follow the guideline 1-4</a:t>
            </a:r>
            <a:endParaRPr lang="en-US" sz="3200" dirty="0">
              <a:latin typeface="Apple Chancery"/>
              <a:cs typeface="Apple Chancery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35608" y="20574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Ich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schenke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meiner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Mutter </a:t>
            </a:r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ein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pple Chancery"/>
                <a:cs typeface="Apple Chancery"/>
              </a:rPr>
              <a:t>Buch</a:t>
            </a:r>
            <a:r>
              <a:rPr lang="en-US" sz="2800" b="1" dirty="0" smtClean="0">
                <a:solidFill>
                  <a:srgbClr val="008000"/>
                </a:solidFill>
                <a:latin typeface="Apple Chancery"/>
                <a:cs typeface="Apple Chancery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find the </a:t>
            </a:r>
            <a:r>
              <a:rPr lang="en-US" sz="2800" u="sng" dirty="0" smtClean="0"/>
              <a:t>verb</a:t>
            </a:r>
            <a:r>
              <a:rPr lang="en-US" sz="2800" dirty="0" smtClean="0"/>
              <a:t>: </a:t>
            </a:r>
            <a:r>
              <a:rPr lang="en-US" sz="2800" dirty="0" err="1" smtClean="0"/>
              <a:t>schenken</a:t>
            </a:r>
            <a:r>
              <a:rPr lang="en-US" sz="2800" dirty="0" smtClean="0"/>
              <a:t> (to give as a gift)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u="sng" dirty="0" smtClean="0"/>
              <a:t>Who or what </a:t>
            </a:r>
            <a:r>
              <a:rPr lang="en-US" sz="2800" dirty="0" smtClean="0"/>
              <a:t>is giving (the book)? I/</a:t>
            </a:r>
            <a:r>
              <a:rPr lang="en-US" sz="2800" dirty="0" err="1" smtClean="0"/>
              <a:t>ich</a:t>
            </a:r>
            <a:r>
              <a:rPr lang="en-US" sz="2800" dirty="0" smtClean="0"/>
              <a:t> = nominative case/subject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give (</a:t>
            </a:r>
            <a:r>
              <a:rPr lang="en-US" sz="2800" dirty="0" err="1" smtClean="0"/>
              <a:t>ich</a:t>
            </a:r>
            <a:r>
              <a:rPr lang="en-US" sz="2800" dirty="0" smtClean="0"/>
              <a:t> </a:t>
            </a:r>
            <a:r>
              <a:rPr lang="en-US" sz="2800" dirty="0" err="1" smtClean="0"/>
              <a:t>schenke</a:t>
            </a:r>
            <a:r>
              <a:rPr lang="en-US" sz="2800" dirty="0" smtClean="0"/>
              <a:t>) </a:t>
            </a:r>
            <a:r>
              <a:rPr lang="en-US" sz="2800" u="sng" dirty="0" smtClean="0"/>
              <a:t>what</a:t>
            </a:r>
            <a:r>
              <a:rPr lang="en-US" sz="2800" dirty="0" smtClean="0"/>
              <a:t>? the book/</a:t>
            </a:r>
            <a:r>
              <a:rPr lang="en-US" sz="2800" dirty="0" err="1" smtClean="0"/>
              <a:t>ein</a:t>
            </a:r>
            <a:r>
              <a:rPr lang="en-US" sz="2800" dirty="0" smtClean="0"/>
              <a:t> </a:t>
            </a:r>
            <a:r>
              <a:rPr lang="en-US" sz="2800" dirty="0" err="1" smtClean="0"/>
              <a:t>Buch</a:t>
            </a:r>
            <a:r>
              <a:rPr lang="en-US" sz="2800" dirty="0" smtClean="0"/>
              <a:t> = accusative case/direct object (I am giving the object)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 give the book </a:t>
            </a:r>
            <a:r>
              <a:rPr lang="en-US" sz="2800" u="sng" dirty="0" smtClean="0"/>
              <a:t>to whom</a:t>
            </a:r>
            <a:r>
              <a:rPr lang="en-US" sz="2800" dirty="0" smtClean="0"/>
              <a:t>? my mom/</a:t>
            </a:r>
            <a:r>
              <a:rPr lang="en-US" sz="2800" dirty="0" err="1" smtClean="0"/>
              <a:t>meiner</a:t>
            </a:r>
            <a:r>
              <a:rPr lang="en-US" sz="2800" dirty="0" smtClean="0"/>
              <a:t> Mutter = dative case/indirect object</a:t>
            </a:r>
          </a:p>
        </p:txBody>
      </p:sp>
    </p:spTree>
    <p:extLst>
      <p:ext uri="{BB962C8B-B14F-4D97-AF65-F5344CB8AC3E}">
        <p14:creationId xmlns:p14="http://schemas.microsoft.com/office/powerpoint/2010/main" val="267446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(C </a:t>
            </a:r>
            <a:r>
              <a:rPr lang="en-US" dirty="0" err="1" smtClean="0"/>
              <a:t>Stunde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Entdeckung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Halskette</a:t>
            </a:r>
            <a:r>
              <a:rPr lang="en-US" dirty="0" smtClean="0"/>
              <a:t> </a:t>
            </a:r>
            <a:r>
              <a:rPr lang="en-US" dirty="0" err="1" smtClean="0"/>
              <a:t>zurückbekommen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Mörderin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Lisa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u="sng" dirty="0" err="1" smtClean="0"/>
              <a:t>Gerechtigkeit</a:t>
            </a:r>
            <a:r>
              <a:rPr lang="en-US" u="sng" dirty="0" smtClean="0"/>
              <a:t> </a:t>
            </a:r>
            <a:r>
              <a:rPr lang="en-US" dirty="0" smtClean="0"/>
              <a:t>(justice) </a:t>
            </a:r>
            <a:r>
              <a:rPr lang="en-US" dirty="0" err="1" smtClean="0"/>
              <a:t>für</a:t>
            </a:r>
            <a:r>
              <a:rPr lang="en-US" dirty="0" smtClean="0"/>
              <a:t> die </a:t>
            </a:r>
            <a:r>
              <a:rPr lang="en-US" dirty="0" err="1" smtClean="0"/>
              <a:t>Schmidts</a:t>
            </a:r>
            <a:r>
              <a:rPr lang="en-US" dirty="0" smtClean="0"/>
              <a:t>!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Glückliches</a:t>
            </a:r>
            <a:r>
              <a:rPr lang="en-US" dirty="0" smtClean="0"/>
              <a:t> </a:t>
            </a:r>
            <a:r>
              <a:rPr lang="en-US" dirty="0" err="1" smtClean="0"/>
              <a:t>Ende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(die </a:t>
            </a:r>
            <a:r>
              <a:rPr lang="en-US" dirty="0" err="1" smtClean="0"/>
              <a:t>Wiedergutmachung</a:t>
            </a:r>
            <a:r>
              <a:rPr lang="en-US" dirty="0" smtClean="0"/>
              <a:t> – compensation, reparation)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370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Überschriften</a:t>
            </a:r>
            <a:r>
              <a:rPr lang="en-US" dirty="0" smtClean="0"/>
              <a:t> D </a:t>
            </a:r>
            <a:r>
              <a:rPr lang="en-US" dirty="0" err="1" smtClean="0"/>
              <a:t>Stunde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Reise</a:t>
            </a:r>
            <a:r>
              <a:rPr lang="en-US" dirty="0" smtClean="0"/>
              <a:t> </a:t>
            </a:r>
            <a:r>
              <a:rPr lang="en-US" dirty="0" err="1" smtClean="0"/>
              <a:t>fängt</a:t>
            </a:r>
            <a:r>
              <a:rPr lang="en-US" dirty="0" smtClean="0"/>
              <a:t> an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Über</a:t>
            </a:r>
            <a:r>
              <a:rPr lang="en-US" dirty="0" smtClean="0"/>
              <a:t> die </a:t>
            </a:r>
            <a:r>
              <a:rPr lang="en-US" dirty="0" err="1" smtClean="0"/>
              <a:t>Legende</a:t>
            </a:r>
            <a:r>
              <a:rPr lang="en-US" dirty="0" smtClean="0"/>
              <a:t> der </a:t>
            </a:r>
            <a:r>
              <a:rPr lang="en-US" dirty="0" err="1" smtClean="0"/>
              <a:t>Loreley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auf der Welt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Insektenfrau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Suche</a:t>
            </a:r>
            <a:r>
              <a:rPr lang="en-US" dirty="0" smtClean="0"/>
              <a:t> </a:t>
            </a:r>
            <a:r>
              <a:rPr lang="en-US" dirty="0" err="1" smtClean="0"/>
              <a:t>nach</a:t>
            </a:r>
            <a:r>
              <a:rPr lang="en-US" dirty="0" smtClean="0"/>
              <a:t> der </a:t>
            </a:r>
            <a:r>
              <a:rPr lang="en-US" dirty="0" err="1" smtClean="0"/>
              <a:t>Insektenfrau</a:t>
            </a:r>
            <a:r>
              <a:rPr lang="en-US" dirty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 Die </a:t>
            </a:r>
            <a:r>
              <a:rPr lang="en-US" dirty="0" err="1" smtClean="0"/>
              <a:t>Verfolgung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Polizei</a:t>
            </a:r>
            <a:endParaRPr lang="en-US" dirty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Die </a:t>
            </a:r>
            <a:r>
              <a:rPr lang="en-US" dirty="0" err="1" smtClean="0"/>
              <a:t>Verhaftung</a:t>
            </a:r>
            <a:r>
              <a:rPr lang="en-US" dirty="0" smtClean="0"/>
              <a:t> (</a:t>
            </a:r>
            <a:r>
              <a:rPr lang="en-US" dirty="0" err="1" smtClean="0"/>
              <a:t>verhaften</a:t>
            </a:r>
            <a:r>
              <a:rPr lang="en-US" dirty="0" smtClean="0"/>
              <a:t> – to arrest)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7875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Eine</a:t>
            </a:r>
            <a:r>
              <a:rPr lang="en-US" sz="3200" dirty="0" smtClean="0"/>
              <a:t> Geschichte / </a:t>
            </a:r>
            <a:r>
              <a:rPr lang="en-US" sz="3200" dirty="0" err="1" smtClean="0"/>
              <a:t>ein</a:t>
            </a:r>
            <a:r>
              <a:rPr lang="en-US" sz="3200" dirty="0" smtClean="0"/>
              <a:t> </a:t>
            </a:r>
            <a:r>
              <a:rPr lang="en-US" sz="3200" dirty="0" err="1" smtClean="0"/>
              <a:t>Buch</a:t>
            </a:r>
            <a:r>
              <a:rPr lang="en-US" sz="3200" dirty="0" smtClean="0"/>
              <a:t> / </a:t>
            </a:r>
            <a:r>
              <a:rPr lang="en-US" sz="3200" dirty="0" err="1" smtClean="0"/>
              <a:t>einen</a:t>
            </a:r>
            <a:r>
              <a:rPr lang="en-US" sz="3200" dirty="0" smtClean="0"/>
              <a:t> Film </a:t>
            </a:r>
            <a:r>
              <a:rPr lang="en-US" sz="3200" dirty="0" err="1" smtClean="0"/>
              <a:t>zusammenfassen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. /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. / ...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Die Geschichte </a:t>
            </a:r>
            <a:r>
              <a:rPr lang="en-US" dirty="0" err="1" smtClean="0"/>
              <a:t>handelt</a:t>
            </a:r>
            <a:r>
              <a:rPr lang="en-US" dirty="0" smtClean="0"/>
              <a:t> von ….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 smtClean="0"/>
              <a:t>Der Film </a:t>
            </a:r>
            <a:r>
              <a:rPr lang="en-US" dirty="0" err="1" smtClean="0"/>
              <a:t>handelt</a:t>
            </a:r>
            <a:r>
              <a:rPr lang="en-US" dirty="0" smtClean="0"/>
              <a:t> von …</a:t>
            </a:r>
          </a:p>
          <a:p>
            <a:r>
              <a:rPr lang="en-US" dirty="0">
                <a:solidFill>
                  <a:srgbClr val="008000"/>
                </a:solidFill>
              </a:rPr>
              <a:t>Das </a:t>
            </a:r>
            <a:r>
              <a:rPr lang="en-US" dirty="0" err="1">
                <a:solidFill>
                  <a:srgbClr val="008000"/>
                </a:solidFill>
              </a:rPr>
              <a:t>Buch</a:t>
            </a:r>
            <a:r>
              <a:rPr lang="en-US" dirty="0">
                <a:solidFill>
                  <a:srgbClr val="008000"/>
                </a:solidFill>
              </a:rPr>
              <a:t> </a:t>
            </a:r>
            <a:r>
              <a:rPr lang="en-US" dirty="0" err="1">
                <a:solidFill>
                  <a:srgbClr val="008000"/>
                </a:solidFill>
              </a:rPr>
              <a:t>handelt</a:t>
            </a:r>
            <a:r>
              <a:rPr lang="en-US" dirty="0">
                <a:solidFill>
                  <a:srgbClr val="008000"/>
                </a:solidFill>
              </a:rPr>
              <a:t> von + Dative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</a:t>
            </a:r>
            <a:r>
              <a:rPr lang="en-US" dirty="0" err="1" smtClean="0"/>
              <a:t>einen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 / um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 /... 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In der Geschichte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um…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 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dem</a:t>
            </a:r>
            <a:r>
              <a:rPr lang="en-US" dirty="0" smtClean="0"/>
              <a:t> Film </a:t>
            </a:r>
            <a:r>
              <a:rPr lang="en-US" dirty="0" err="1" smtClean="0"/>
              <a:t>geht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um …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In </a:t>
            </a:r>
            <a:r>
              <a:rPr lang="en-US" dirty="0" err="1" smtClean="0">
                <a:solidFill>
                  <a:srgbClr val="008000"/>
                </a:solidFill>
              </a:rPr>
              <a:t>dem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Buch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geht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es</a:t>
            </a:r>
            <a:r>
              <a:rPr lang="en-US" dirty="0" smtClean="0">
                <a:solidFill>
                  <a:srgbClr val="008000"/>
                </a:solidFill>
              </a:rPr>
              <a:t> um + </a:t>
            </a:r>
            <a:r>
              <a:rPr lang="en-US" dirty="0" err="1" smtClean="0">
                <a:solidFill>
                  <a:srgbClr val="008000"/>
                </a:solidFill>
              </a:rPr>
              <a:t>Akkusative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einem</a:t>
            </a:r>
            <a:r>
              <a:rPr lang="en-US" dirty="0" smtClean="0"/>
              <a:t> </a:t>
            </a:r>
            <a:r>
              <a:rPr lang="en-US" dirty="0" err="1" smtClean="0"/>
              <a:t>Jungen</a:t>
            </a:r>
            <a:r>
              <a:rPr lang="en-US" dirty="0" smtClean="0"/>
              <a:t>, der (who) …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Buch</a:t>
            </a:r>
            <a:r>
              <a:rPr lang="en-US" dirty="0" smtClean="0"/>
              <a:t> </a:t>
            </a:r>
            <a:r>
              <a:rPr lang="en-US" dirty="0" err="1" smtClean="0"/>
              <a:t>handelt</a:t>
            </a:r>
            <a:r>
              <a:rPr lang="en-US" dirty="0" smtClean="0"/>
              <a:t> von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Familie</a:t>
            </a:r>
            <a:r>
              <a:rPr lang="en-US" dirty="0" smtClean="0"/>
              <a:t>, die (which) …</a:t>
            </a:r>
          </a:p>
          <a:p>
            <a:r>
              <a:rPr lang="en-US" dirty="0" smtClean="0"/>
              <a:t>(der/die/…: relative pronoun, </a:t>
            </a:r>
            <a:r>
              <a:rPr lang="en-US" dirty="0"/>
              <a:t> </a:t>
            </a:r>
            <a:r>
              <a:rPr lang="en-US" dirty="0" smtClean="0"/>
              <a:t>move conjugated verb to the back, last position)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0000FF"/>
                </a:solidFill>
              </a:rPr>
              <a:t>Zusammenfassung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im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Präsens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schreiben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392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39771</TotalTime>
  <Words>3208</Words>
  <Application>Microsoft Macintosh PowerPoint</Application>
  <PresentationFormat>On-screen Show (4:3)</PresentationFormat>
  <Paragraphs>549</Paragraphs>
  <Slides>40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Solstice</vt:lpstr>
      <vt:lpstr>Deutsch 2</vt:lpstr>
      <vt:lpstr>Freitag, der 10. Mai 2013 Deutsch 2, C &amp; D Stunde Heute ist ein A Tag </vt:lpstr>
      <vt:lpstr>Bestimmte &amp; unbestimmte Artikel und ihre Fälle</vt:lpstr>
      <vt:lpstr>Hausaufgaben - homework</vt:lpstr>
      <vt:lpstr>Finding the case of a word/phrase by way of asking questions – follow the guideline 1-4</vt:lpstr>
      <vt:lpstr>Finding the case of a word/phrase by way of asking questions – follow the guideline 1-4</vt:lpstr>
      <vt:lpstr>Überschriften (C Stunde)</vt:lpstr>
      <vt:lpstr>Überschriften D Stunde</vt:lpstr>
      <vt:lpstr>Eine Geschichte / ein Buch / einen Film zusammenfassen:</vt:lpstr>
      <vt:lpstr>Eine Buch- / Filmrezension schreiben (Rezension – Review)</vt:lpstr>
      <vt:lpstr>Articles in different cases</vt:lpstr>
      <vt:lpstr>Kapitel 5 - Fragen von Schülern</vt:lpstr>
      <vt:lpstr>Kapitel 5 - Fragen von den Schülern</vt:lpstr>
      <vt:lpstr>Kapitel 5 - Fragen von den Schülern</vt:lpstr>
      <vt:lpstr>Die Reise seines Lebens Fragen zum Text ( Kapitel1)</vt:lpstr>
      <vt:lpstr>Die Reise seines Lebens Fragen zum Text ( Kapitel2)</vt:lpstr>
      <vt:lpstr>Die Reise seines Lebens Fragen zum Text ( Kapitel2)</vt:lpstr>
      <vt:lpstr>Die Reise seines Lebens Fragen zum Text (Kapitel 3)</vt:lpstr>
      <vt:lpstr>Die Reise seines Lebens Fragen zum Text (Kapitel 3)</vt:lpstr>
      <vt:lpstr>Die Reise seines Lebens Fragen zum Text (Kapitel 4)</vt:lpstr>
      <vt:lpstr>Die Reise seines Lebens Fragen zum Text (Kapitel 4)</vt:lpstr>
      <vt:lpstr>Die Reise seines Lebens Fragen zum Text (Kapitel 5)</vt:lpstr>
      <vt:lpstr>Die Reise seines Lebens Fragen zum Text (Kapitel 5)</vt:lpstr>
      <vt:lpstr>Korrekturen</vt:lpstr>
      <vt:lpstr>Vokabeln</vt:lpstr>
      <vt:lpstr>Beispiele:</vt:lpstr>
      <vt:lpstr>Beispiele – subordinating conjunctions</vt:lpstr>
      <vt:lpstr>Extra Vokabeln </vt:lpstr>
      <vt:lpstr>Vokabeln</vt:lpstr>
      <vt:lpstr>How to express past tense in German</vt:lpstr>
      <vt:lpstr>Vokabeln 2/25</vt:lpstr>
      <vt:lpstr>Past tense &amp; Present perfect</vt:lpstr>
      <vt:lpstr>sein – to be, Past Tens: waren</vt:lpstr>
      <vt:lpstr>Vokabeln</vt:lpstr>
      <vt:lpstr>Vokabeln</vt:lpstr>
      <vt:lpstr>Command Forms</vt:lpstr>
      <vt:lpstr>Feste: Vokabeln</vt:lpstr>
      <vt:lpstr>PowerPoint Presentation</vt:lpstr>
      <vt:lpstr>Verschiedenes (miscellaneous): </vt:lpstr>
      <vt:lpstr>Portfolio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629</cp:revision>
  <dcterms:created xsi:type="dcterms:W3CDTF">2012-09-05T12:40:42Z</dcterms:created>
  <dcterms:modified xsi:type="dcterms:W3CDTF">2013-05-10T16:42:08Z</dcterms:modified>
</cp:coreProperties>
</file>