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notesMasterIdLst>
    <p:notesMasterId r:id="rId25"/>
  </p:notesMasterIdLst>
  <p:sldIdLst>
    <p:sldId id="256" r:id="rId2"/>
    <p:sldId id="283" r:id="rId3"/>
    <p:sldId id="289" r:id="rId4"/>
    <p:sldId id="319" r:id="rId5"/>
    <p:sldId id="325" r:id="rId6"/>
    <p:sldId id="322" r:id="rId7"/>
    <p:sldId id="318" r:id="rId8"/>
    <p:sldId id="323" r:id="rId9"/>
    <p:sldId id="317" r:id="rId10"/>
    <p:sldId id="315" r:id="rId11"/>
    <p:sldId id="314" r:id="rId12"/>
    <p:sldId id="310" r:id="rId13"/>
    <p:sldId id="298" r:id="rId14"/>
    <p:sldId id="299" r:id="rId15"/>
    <p:sldId id="300" r:id="rId16"/>
    <p:sldId id="301" r:id="rId17"/>
    <p:sldId id="294" r:id="rId18"/>
    <p:sldId id="278" r:id="rId19"/>
    <p:sldId id="297" r:id="rId20"/>
    <p:sldId id="284" r:id="rId21"/>
    <p:sldId id="326" r:id="rId22"/>
    <p:sldId id="320" r:id="rId23"/>
    <p:sldId id="324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11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DB1C0C-BA36-0F41-B652-8C8072DCED00}" type="datetimeFigureOut">
              <a:rPr lang="en-US" smtClean="0"/>
              <a:t>12/17/12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664E39-C80D-4844-8E8B-C0489DC3B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488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664E39-C80D-4844-8E8B-C0489DC3B39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1900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664E39-C80D-4844-8E8B-C0489DC3B39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379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12/17/12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12/17/12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12/17/12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12/17/12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2F0292D-1797-49A5-8D2D-8D50C72EF3CC}" type="datetimeFigureOut">
              <a:rPr lang="en-US" smtClean="0"/>
              <a:t>12/17/12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 </a:t>
            </a:r>
            <a:r>
              <a:rPr lang="en-US" dirty="0" err="1" smtClean="0"/>
              <a:t>Stunde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741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81040370"/>
              </p:ext>
            </p:extLst>
          </p:nvPr>
        </p:nvGraphicFramePr>
        <p:xfrm>
          <a:off x="457200" y="324805"/>
          <a:ext cx="3657600" cy="639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#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11/26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11/28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11/29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11/30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week 13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18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16.5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uex</a:t>
                      </a:r>
                      <a:r>
                        <a:rPr lang="en-US" sz="1200" dirty="0" smtClean="0"/>
                        <a:t> 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uex</a:t>
                      </a:r>
                      <a:r>
                        <a:rPr lang="en-US" sz="1200" dirty="0" smtClean="0"/>
                        <a:t> 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18.5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13.5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15.5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uex</a:t>
                      </a:r>
                      <a:r>
                        <a:rPr lang="en-US" sz="1200" dirty="0" smtClean="0"/>
                        <a:t> 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15900616"/>
              </p:ext>
            </p:extLst>
          </p:nvPr>
        </p:nvGraphicFramePr>
        <p:xfrm>
          <a:off x="4419600" y="287712"/>
          <a:ext cx="3657600" cy="676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#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11/26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11/28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11/29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11/30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week 13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13.5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13.5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5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18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0549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30744305"/>
              </p:ext>
            </p:extLst>
          </p:nvPr>
        </p:nvGraphicFramePr>
        <p:xfrm>
          <a:off x="457200" y="324805"/>
          <a:ext cx="3657600" cy="639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#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11/19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11/20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11/21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week 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 </a:t>
                      </a:r>
                      <a:r>
                        <a:rPr lang="en-US" sz="1200" dirty="0" err="1" smtClean="0"/>
                        <a:t>uex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 </a:t>
                      </a:r>
                      <a:r>
                        <a:rPr lang="en-US" sz="1200" dirty="0" err="1" smtClean="0"/>
                        <a:t>uex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 </a:t>
                      </a:r>
                      <a:r>
                        <a:rPr lang="en-US" sz="1200" dirty="0" err="1" smtClean="0"/>
                        <a:t>uex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 </a:t>
                      </a:r>
                      <a:r>
                        <a:rPr lang="en-US" sz="1200" dirty="0" err="1" smtClean="0"/>
                        <a:t>uex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15446130"/>
              </p:ext>
            </p:extLst>
          </p:nvPr>
        </p:nvGraphicFramePr>
        <p:xfrm>
          <a:off x="4419600" y="287712"/>
          <a:ext cx="3657600" cy="676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#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11/19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11/20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11/21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week 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 </a:t>
                      </a:r>
                      <a:r>
                        <a:rPr lang="en-US" sz="1200" dirty="0" err="1" smtClean="0"/>
                        <a:t>uex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 </a:t>
                      </a:r>
                      <a:r>
                        <a:rPr lang="en-US" sz="1200" dirty="0" err="1" smtClean="0"/>
                        <a:t>uex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 </a:t>
                      </a:r>
                      <a:r>
                        <a:rPr lang="en-US" sz="1200" dirty="0" err="1" smtClean="0"/>
                        <a:t>uex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smtClean="0"/>
                        <a:t>15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0469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haben</a:t>
            </a:r>
            <a:r>
              <a:rPr lang="en-US" dirty="0" smtClean="0"/>
              <a:t> – to have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0901807"/>
              </p:ext>
            </p:extLst>
          </p:nvPr>
        </p:nvGraphicFramePr>
        <p:xfrm>
          <a:off x="457200" y="1417636"/>
          <a:ext cx="7620000" cy="3887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94"/>
                <a:gridCol w="3094165"/>
                <a:gridCol w="3712941"/>
              </a:tblGrid>
              <a:tr h="77752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</a:tr>
              <a:tr h="777526"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ich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habe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wir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haben</a:t>
                      </a:r>
                      <a:endParaRPr lang="en-US" dirty="0"/>
                    </a:p>
                  </a:txBody>
                  <a:tcPr/>
                </a:tc>
              </a:tr>
              <a:tr h="777526">
                <a:tc>
                  <a:txBody>
                    <a:bodyPr/>
                    <a:lstStyle/>
                    <a:p>
                      <a:r>
                        <a:rPr lang="en-US" dirty="0" smtClean="0"/>
                        <a:t>2.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hast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ihr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habt</a:t>
                      </a:r>
                      <a:endParaRPr lang="en-US" dirty="0"/>
                    </a:p>
                  </a:txBody>
                  <a:tcPr/>
                </a:tc>
              </a:tr>
              <a:tr h="777526">
                <a:tc>
                  <a:txBody>
                    <a:bodyPr/>
                    <a:lstStyle/>
                    <a:p>
                      <a:r>
                        <a:rPr lang="en-US" dirty="0" smtClean="0"/>
                        <a:t>3.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er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sie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es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hat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sie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haben</a:t>
                      </a:r>
                      <a:endParaRPr lang="en-US" dirty="0"/>
                    </a:p>
                  </a:txBody>
                  <a:tcPr/>
                </a:tc>
              </a:tr>
              <a:tr h="777526">
                <a:tc>
                  <a:txBody>
                    <a:bodyPr/>
                    <a:lstStyle/>
                    <a:p>
                      <a:r>
                        <a:rPr lang="en-US" dirty="0" smtClean="0"/>
                        <a:t>2. 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Sie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haben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Sie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haben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9330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/>
              <a:t/>
            </a:r>
            <a:br>
              <a:rPr lang="en-US" dirty="0"/>
            </a:br>
            <a:r>
              <a:rPr lang="en-US" sz="1800" dirty="0" smtClean="0"/>
              <a:t>This is what you can show in your presentation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9508" r="9508"/>
          <a:stretch>
            <a:fillRect/>
          </a:stretch>
        </p:blipFill>
        <p:spPr/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1. </a:t>
            </a:r>
            <a:r>
              <a:rPr lang="en-US" dirty="0" err="1" smtClean="0"/>
              <a:t>Bruder</a:t>
            </a:r>
            <a:endParaRPr lang="en-US" dirty="0" smtClean="0"/>
          </a:p>
          <a:p>
            <a:r>
              <a:rPr lang="en-US" dirty="0" smtClean="0"/>
              <a:t>2. Helmut	</a:t>
            </a:r>
          </a:p>
          <a:p>
            <a:r>
              <a:rPr lang="en-US" dirty="0" smtClean="0"/>
              <a:t>3. 56</a:t>
            </a:r>
          </a:p>
          <a:p>
            <a:r>
              <a:rPr lang="en-US" dirty="0" smtClean="0"/>
              <a:t>4. Deutschland</a:t>
            </a:r>
          </a:p>
          <a:p>
            <a:r>
              <a:rPr lang="en-US" dirty="0" smtClean="0"/>
              <a:t>5. Bochum</a:t>
            </a:r>
          </a:p>
          <a:p>
            <a:r>
              <a:rPr lang="en-US" dirty="0" smtClean="0"/>
              <a:t>6. </a:t>
            </a:r>
            <a:r>
              <a:rPr lang="en-US" dirty="0" err="1" smtClean="0"/>
              <a:t>grün</a:t>
            </a:r>
            <a:endParaRPr lang="en-US" dirty="0" smtClean="0"/>
          </a:p>
          <a:p>
            <a:r>
              <a:rPr lang="en-US" dirty="0" smtClean="0"/>
              <a:t>7. blonde </a:t>
            </a:r>
            <a:r>
              <a:rPr lang="en-US" dirty="0" err="1" smtClean="0"/>
              <a:t>Haare</a:t>
            </a:r>
            <a:r>
              <a:rPr lang="en-US" dirty="0" smtClean="0"/>
              <a:t>, </a:t>
            </a:r>
            <a:r>
              <a:rPr lang="en-US" dirty="0" err="1" smtClean="0"/>
              <a:t>blaue</a:t>
            </a:r>
            <a:r>
              <a:rPr lang="en-US" dirty="0" smtClean="0"/>
              <a:t> </a:t>
            </a:r>
            <a:r>
              <a:rPr lang="en-US" dirty="0" err="1" smtClean="0"/>
              <a:t>Augen</a:t>
            </a:r>
            <a:endParaRPr lang="en-US" dirty="0" smtClean="0"/>
          </a:p>
          <a:p>
            <a:r>
              <a:rPr lang="en-US" dirty="0" err="1" smtClean="0"/>
              <a:t>sehr</a:t>
            </a:r>
            <a:r>
              <a:rPr lang="en-US" dirty="0" smtClean="0"/>
              <a:t> </a:t>
            </a:r>
            <a:r>
              <a:rPr lang="en-US" dirty="0" err="1" smtClean="0"/>
              <a:t>kurze</a:t>
            </a:r>
            <a:r>
              <a:rPr lang="en-US" dirty="0" smtClean="0"/>
              <a:t> </a:t>
            </a:r>
            <a:r>
              <a:rPr lang="en-US" dirty="0" err="1" smtClean="0"/>
              <a:t>Haare</a:t>
            </a:r>
            <a:endParaRPr lang="en-US" dirty="0" smtClean="0"/>
          </a:p>
          <a:p>
            <a:r>
              <a:rPr lang="en-US" dirty="0" err="1" smtClean="0"/>
              <a:t>keine</a:t>
            </a:r>
            <a:r>
              <a:rPr lang="en-US" dirty="0" smtClean="0"/>
              <a:t> </a:t>
            </a:r>
            <a:r>
              <a:rPr lang="en-US" dirty="0" err="1" smtClean="0"/>
              <a:t>Brille</a:t>
            </a:r>
            <a:endParaRPr lang="en-US" dirty="0" smtClean="0"/>
          </a:p>
          <a:p>
            <a:r>
              <a:rPr lang="en-US" dirty="0" smtClean="0"/>
              <a:t>8. </a:t>
            </a:r>
            <a:r>
              <a:rPr lang="en-US" dirty="0" err="1" smtClean="0"/>
              <a:t>mutig</a:t>
            </a:r>
            <a:r>
              <a:rPr lang="en-US" dirty="0" smtClean="0"/>
              <a:t>, </a:t>
            </a:r>
            <a:r>
              <a:rPr lang="en-US" dirty="0" err="1" smtClean="0"/>
              <a:t>klug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951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dirty="0" smtClean="0"/>
              <a:t>This is what I would like to hear (for a male family member)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9508" r="9508"/>
          <a:stretch>
            <a:fillRect/>
          </a:stretch>
        </p:blipFill>
        <p:spPr>
          <a:xfrm>
            <a:off x="457200" y="1536192"/>
            <a:ext cx="2780492" cy="3489518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364397" y="1536192"/>
            <a:ext cx="4712803" cy="459028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1. Das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mein</a:t>
            </a:r>
            <a:r>
              <a:rPr lang="en-US" dirty="0" smtClean="0"/>
              <a:t> </a:t>
            </a:r>
            <a:r>
              <a:rPr lang="en-US" dirty="0" err="1" smtClean="0"/>
              <a:t>Bruder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2.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heißt</a:t>
            </a:r>
            <a:r>
              <a:rPr lang="en-US" dirty="0" smtClean="0"/>
              <a:t> Helmut.	</a:t>
            </a:r>
          </a:p>
          <a:p>
            <a:r>
              <a:rPr lang="en-US" dirty="0" smtClean="0"/>
              <a:t>3.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56 </a:t>
            </a:r>
            <a:r>
              <a:rPr lang="en-US" dirty="0" err="1" smtClean="0"/>
              <a:t>Jahre</a:t>
            </a:r>
            <a:r>
              <a:rPr lang="en-US" dirty="0" smtClean="0"/>
              <a:t> alt.</a:t>
            </a:r>
          </a:p>
          <a:p>
            <a:r>
              <a:rPr lang="en-US" dirty="0" smtClean="0"/>
              <a:t>4.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kommt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 Deutschland.</a:t>
            </a:r>
          </a:p>
          <a:p>
            <a:r>
              <a:rPr lang="en-US" dirty="0" smtClean="0"/>
              <a:t>5.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wohnt</a:t>
            </a:r>
            <a:r>
              <a:rPr lang="en-US" dirty="0" smtClean="0"/>
              <a:t> in Bochum.</a:t>
            </a:r>
          </a:p>
          <a:p>
            <a:r>
              <a:rPr lang="en-US" dirty="0" smtClean="0"/>
              <a:t>6. Seine </a:t>
            </a:r>
            <a:r>
              <a:rPr lang="en-US" dirty="0" err="1" smtClean="0"/>
              <a:t>Lieblingsfarbe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grün</a:t>
            </a:r>
            <a:r>
              <a:rPr lang="en-US" dirty="0" smtClean="0"/>
              <a:t>.</a:t>
            </a:r>
          </a:p>
          <a:p>
            <a:r>
              <a:rPr lang="en-US" dirty="0" smtClean="0"/>
              <a:t>7. </a:t>
            </a:r>
            <a:r>
              <a:rPr lang="en-US" dirty="0" err="1" smtClean="0"/>
              <a:t>Er</a:t>
            </a:r>
            <a:r>
              <a:rPr lang="en-US" dirty="0" smtClean="0"/>
              <a:t> hat blonde, </a:t>
            </a:r>
            <a:r>
              <a:rPr lang="en-US" dirty="0" err="1" smtClean="0"/>
              <a:t>kurze</a:t>
            </a:r>
            <a:r>
              <a:rPr lang="en-US" dirty="0" smtClean="0"/>
              <a:t> </a:t>
            </a:r>
            <a:r>
              <a:rPr lang="en-US" dirty="0" err="1" smtClean="0"/>
              <a:t>Haare</a:t>
            </a:r>
            <a:r>
              <a:rPr lang="en-US" dirty="0"/>
              <a:t> </a:t>
            </a:r>
            <a:r>
              <a:rPr lang="en-US" dirty="0" smtClean="0"/>
              <a:t>und </a:t>
            </a:r>
            <a:r>
              <a:rPr lang="en-US" dirty="0" err="1" smtClean="0"/>
              <a:t>blaue</a:t>
            </a:r>
            <a:r>
              <a:rPr lang="en-US" dirty="0" smtClean="0"/>
              <a:t> </a:t>
            </a:r>
            <a:r>
              <a:rPr lang="en-US" dirty="0" err="1" smtClean="0"/>
              <a:t>Augen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Er</a:t>
            </a:r>
            <a:r>
              <a:rPr lang="en-US" dirty="0" smtClean="0"/>
              <a:t> hat </a:t>
            </a:r>
            <a:r>
              <a:rPr lang="en-US" dirty="0" err="1" smtClean="0"/>
              <a:t>keine</a:t>
            </a:r>
            <a:r>
              <a:rPr lang="en-US" dirty="0" smtClean="0"/>
              <a:t> </a:t>
            </a:r>
            <a:r>
              <a:rPr lang="en-US" dirty="0" err="1" smtClean="0"/>
              <a:t>Brille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8.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sehr</a:t>
            </a:r>
            <a:r>
              <a:rPr lang="en-US" dirty="0" smtClean="0"/>
              <a:t> </a:t>
            </a:r>
            <a:r>
              <a:rPr lang="en-US" dirty="0" err="1" smtClean="0"/>
              <a:t>mutig</a:t>
            </a:r>
            <a:r>
              <a:rPr lang="en-US" dirty="0"/>
              <a:t> </a:t>
            </a:r>
            <a:r>
              <a:rPr lang="en-US" dirty="0" smtClean="0"/>
              <a:t>und </a:t>
            </a:r>
            <a:r>
              <a:rPr lang="en-US" dirty="0" err="1" smtClean="0"/>
              <a:t>klug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660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 smtClean="0"/>
              <a:t> – your turn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25478" r="25478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1.</a:t>
            </a:r>
          </a:p>
          <a:p>
            <a:r>
              <a:rPr lang="en-US" dirty="0" smtClean="0"/>
              <a:t>2.</a:t>
            </a:r>
          </a:p>
          <a:p>
            <a:r>
              <a:rPr lang="en-US" dirty="0" smtClean="0"/>
              <a:t>3.</a:t>
            </a:r>
          </a:p>
          <a:p>
            <a:r>
              <a:rPr lang="en-US" dirty="0" smtClean="0"/>
              <a:t>4.</a:t>
            </a:r>
          </a:p>
          <a:p>
            <a:r>
              <a:rPr lang="en-US" dirty="0" smtClean="0"/>
              <a:t>5.</a:t>
            </a:r>
          </a:p>
          <a:p>
            <a:r>
              <a:rPr lang="en-US" dirty="0" smtClean="0"/>
              <a:t>6.</a:t>
            </a:r>
          </a:p>
          <a:p>
            <a:r>
              <a:rPr lang="en-US" dirty="0" smtClean="0"/>
              <a:t>7.</a:t>
            </a:r>
          </a:p>
          <a:p>
            <a:r>
              <a:rPr lang="en-US" dirty="0" smtClean="0"/>
              <a:t>8.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936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 smtClean="0"/>
              <a:t> – your turn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6167" r="6167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1.</a:t>
            </a:r>
          </a:p>
          <a:p>
            <a:r>
              <a:rPr lang="en-US" dirty="0"/>
              <a:t>2.</a:t>
            </a:r>
          </a:p>
          <a:p>
            <a:r>
              <a:rPr lang="en-US" dirty="0"/>
              <a:t>3.</a:t>
            </a:r>
          </a:p>
          <a:p>
            <a:r>
              <a:rPr lang="en-US" dirty="0"/>
              <a:t>4.</a:t>
            </a:r>
          </a:p>
          <a:p>
            <a:r>
              <a:rPr lang="en-US" dirty="0"/>
              <a:t>5.</a:t>
            </a:r>
          </a:p>
          <a:p>
            <a:r>
              <a:rPr lang="en-US" dirty="0"/>
              <a:t>6.</a:t>
            </a:r>
          </a:p>
          <a:p>
            <a:r>
              <a:rPr lang="en-US" dirty="0"/>
              <a:t>7.</a:t>
            </a:r>
          </a:p>
          <a:p>
            <a:r>
              <a:rPr lang="en-US" dirty="0"/>
              <a:t>8.</a:t>
            </a:r>
          </a:p>
        </p:txBody>
      </p:sp>
    </p:spTree>
    <p:extLst>
      <p:ext uri="{BB962C8B-B14F-4D97-AF65-F5344CB8AC3E}">
        <p14:creationId xmlns:p14="http://schemas.microsoft.com/office/powerpoint/2010/main" val="4186982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Beschreibe</a:t>
            </a:r>
            <a:r>
              <a:rPr lang="en-US" dirty="0" smtClean="0"/>
              <a:t> die Person: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457200">
              <a:buFont typeface="+mj-lt"/>
              <a:buAutoNum type="arabicPeriod"/>
            </a:pPr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das?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heißt</a:t>
            </a:r>
            <a:r>
              <a:rPr lang="en-US" dirty="0" smtClean="0"/>
              <a:t> das </a:t>
            </a:r>
            <a:r>
              <a:rPr lang="en-US" dirty="0" err="1" smtClean="0"/>
              <a:t>Mädchen</a:t>
            </a:r>
            <a:r>
              <a:rPr lang="en-US" dirty="0" smtClean="0"/>
              <a:t>? (der </a:t>
            </a:r>
            <a:r>
              <a:rPr lang="en-US" dirty="0" err="1" smtClean="0"/>
              <a:t>Junge</a:t>
            </a:r>
            <a:r>
              <a:rPr lang="en-US" dirty="0" smtClean="0"/>
              <a:t>, der Mann, die Frau)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Wie alt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 (</a:t>
            </a:r>
            <a:r>
              <a:rPr lang="en-US" dirty="0" err="1" smtClean="0"/>
              <a:t>er</a:t>
            </a:r>
            <a:r>
              <a:rPr lang="en-US" dirty="0" smtClean="0"/>
              <a:t>)</a:t>
            </a:r>
            <a:endParaRPr lang="en-US" dirty="0"/>
          </a:p>
          <a:p>
            <a:pPr marL="571500" indent="-457200">
              <a:buFont typeface="+mj-lt"/>
              <a:buAutoNum type="arabicPeriod"/>
            </a:pPr>
            <a:r>
              <a:rPr lang="en-US" dirty="0" err="1" smtClean="0"/>
              <a:t>Woher</a:t>
            </a:r>
            <a:r>
              <a:rPr lang="en-US" dirty="0" smtClean="0"/>
              <a:t> </a:t>
            </a:r>
            <a:r>
              <a:rPr lang="en-US" dirty="0" err="1" smtClean="0"/>
              <a:t>kommt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 (</a:t>
            </a:r>
            <a:r>
              <a:rPr lang="en-US" dirty="0" err="1" smtClean="0"/>
              <a:t>er</a:t>
            </a:r>
            <a:r>
              <a:rPr lang="en-US" dirty="0" smtClean="0"/>
              <a:t>)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wohnt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 (</a:t>
            </a:r>
            <a:r>
              <a:rPr lang="en-US" dirty="0" err="1" smtClean="0"/>
              <a:t>er</a:t>
            </a:r>
            <a:r>
              <a:rPr lang="en-US" dirty="0" smtClean="0"/>
              <a:t>)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ihre</a:t>
            </a:r>
            <a:r>
              <a:rPr lang="en-US" dirty="0" smtClean="0"/>
              <a:t> (her) </a:t>
            </a:r>
            <a:r>
              <a:rPr lang="en-US" dirty="0" err="1" smtClean="0"/>
              <a:t>Lieblingsfarbe</a:t>
            </a:r>
            <a:r>
              <a:rPr lang="en-US" dirty="0" smtClean="0"/>
              <a:t>? (seine (his) </a:t>
            </a:r>
            <a:r>
              <a:rPr lang="en-US" dirty="0" err="1" smtClean="0"/>
              <a:t>Lieblingsfarbe</a:t>
            </a:r>
            <a:r>
              <a:rPr lang="en-US" dirty="0" smtClean="0"/>
              <a:t>)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ihre</a:t>
            </a:r>
            <a:r>
              <a:rPr lang="en-US" dirty="0" smtClean="0"/>
              <a:t> </a:t>
            </a:r>
            <a:r>
              <a:rPr lang="en-US" dirty="0" err="1" smtClean="0"/>
              <a:t>Haarfarbe</a:t>
            </a:r>
            <a:r>
              <a:rPr lang="en-US" dirty="0"/>
              <a:t> </a:t>
            </a:r>
            <a:r>
              <a:rPr lang="en-US" dirty="0" smtClean="0"/>
              <a:t>und </a:t>
            </a:r>
            <a:r>
              <a:rPr lang="en-US" dirty="0" err="1" smtClean="0"/>
              <a:t>ihre</a:t>
            </a:r>
            <a:r>
              <a:rPr lang="en-US" dirty="0" smtClean="0"/>
              <a:t> </a:t>
            </a:r>
            <a:r>
              <a:rPr lang="en-US" dirty="0" err="1" smtClean="0"/>
              <a:t>Augenfarbe</a:t>
            </a:r>
            <a:r>
              <a:rPr lang="en-US" dirty="0" smtClean="0"/>
              <a:t>? (seine)</a:t>
            </a:r>
          </a:p>
          <a:p>
            <a:pPr lvl="1"/>
            <a:r>
              <a:rPr lang="en-US" dirty="0" err="1" smtClean="0"/>
              <a:t>Sie</a:t>
            </a:r>
            <a:r>
              <a:rPr lang="en-US" dirty="0" smtClean="0"/>
              <a:t> hat …..e </a:t>
            </a:r>
            <a:r>
              <a:rPr lang="en-US" dirty="0" err="1" smtClean="0"/>
              <a:t>Haare</a:t>
            </a:r>
            <a:r>
              <a:rPr lang="en-US" dirty="0"/>
              <a:t> </a:t>
            </a:r>
            <a:r>
              <a:rPr lang="en-US" dirty="0" smtClean="0"/>
              <a:t>und ….e </a:t>
            </a:r>
            <a:r>
              <a:rPr lang="en-US" dirty="0" err="1" smtClean="0"/>
              <a:t>Augen</a:t>
            </a:r>
            <a:r>
              <a:rPr lang="en-US" dirty="0" smtClean="0"/>
              <a:t>. (</a:t>
            </a:r>
            <a:r>
              <a:rPr lang="en-US" dirty="0" err="1" smtClean="0"/>
              <a:t>Er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Sie</a:t>
            </a:r>
            <a:r>
              <a:rPr lang="en-US" dirty="0" smtClean="0"/>
              <a:t>/</a:t>
            </a:r>
            <a:r>
              <a:rPr lang="en-US" dirty="0" err="1" smtClean="0"/>
              <a:t>Er</a:t>
            </a:r>
            <a:r>
              <a:rPr lang="en-US" dirty="0" smtClean="0"/>
              <a:t> hat </a:t>
            </a:r>
            <a:r>
              <a:rPr lang="en-US" dirty="0" err="1" smtClean="0"/>
              <a:t>lange</a:t>
            </a:r>
            <a:r>
              <a:rPr lang="en-US" dirty="0" smtClean="0"/>
              <a:t>/</a:t>
            </a:r>
            <a:r>
              <a:rPr lang="en-US" dirty="0" err="1" smtClean="0"/>
              <a:t>kurze</a:t>
            </a:r>
            <a:r>
              <a:rPr lang="en-US" dirty="0" smtClean="0"/>
              <a:t> </a:t>
            </a:r>
            <a:r>
              <a:rPr lang="en-US" dirty="0" err="1" smtClean="0"/>
              <a:t>Haare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Er</a:t>
            </a:r>
            <a:r>
              <a:rPr lang="en-US" dirty="0" smtClean="0"/>
              <a:t>/</a:t>
            </a:r>
            <a:r>
              <a:rPr lang="en-US" dirty="0" err="1" smtClean="0"/>
              <a:t>Sie</a:t>
            </a:r>
            <a:r>
              <a:rPr lang="en-US" dirty="0" smtClean="0"/>
              <a:t> hat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Brille</a:t>
            </a:r>
            <a:r>
              <a:rPr lang="en-US" dirty="0" smtClean="0"/>
              <a:t>. (die </a:t>
            </a:r>
            <a:r>
              <a:rPr lang="en-US" dirty="0" err="1" smtClean="0"/>
              <a:t>Brille</a:t>
            </a:r>
            <a:r>
              <a:rPr lang="en-US" dirty="0" smtClean="0"/>
              <a:t> – glasses) 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ist</a:t>
            </a:r>
            <a:r>
              <a:rPr lang="en-US" dirty="0"/>
              <a:t> das </a:t>
            </a:r>
            <a:r>
              <a:rPr lang="en-US" dirty="0" err="1"/>
              <a:t>Mädchen</a:t>
            </a:r>
            <a:r>
              <a:rPr lang="en-US" dirty="0"/>
              <a:t>? (der </a:t>
            </a:r>
            <a:r>
              <a:rPr lang="en-US" dirty="0" err="1"/>
              <a:t>Junge</a:t>
            </a:r>
            <a:r>
              <a:rPr lang="en-US" dirty="0"/>
              <a:t>, der Mann, die Frau) </a:t>
            </a:r>
            <a:endParaRPr lang="en-US" dirty="0" smtClean="0"/>
          </a:p>
          <a:p>
            <a:pPr lvl="1"/>
            <a:r>
              <a:rPr lang="en-US" dirty="0" smtClean="0"/>
              <a:t>(answer by stating two traits)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08214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Log-in </a:t>
            </a:r>
            <a:r>
              <a:rPr lang="en-US" dirty="0"/>
              <a:t>information for </a:t>
            </a:r>
            <a:r>
              <a:rPr lang="en-US" dirty="0" smtClean="0"/>
              <a:t>Netbook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Username</a:t>
            </a:r>
            <a:r>
              <a:rPr lang="en-US" dirty="0"/>
              <a:t>: student ID</a:t>
            </a:r>
          </a:p>
          <a:p>
            <a:pPr lvl="1"/>
            <a:r>
              <a:rPr lang="en-US" dirty="0"/>
              <a:t>Password: </a:t>
            </a:r>
          </a:p>
          <a:p>
            <a:pPr lvl="2"/>
            <a:r>
              <a:rPr lang="en-US" dirty="0"/>
              <a:t>First letter of your first name – capitalized</a:t>
            </a:r>
          </a:p>
          <a:p>
            <a:pPr lvl="2"/>
            <a:r>
              <a:rPr lang="en-US" dirty="0"/>
              <a:t>First letter of your last name – lower case</a:t>
            </a:r>
          </a:p>
          <a:p>
            <a:pPr lvl="2"/>
            <a:r>
              <a:rPr lang="en-US" dirty="0"/>
              <a:t>Numbers for your birth-month – two digits</a:t>
            </a:r>
          </a:p>
          <a:p>
            <a:pPr lvl="2"/>
            <a:r>
              <a:rPr lang="en-US" dirty="0"/>
              <a:t>Numbers for your birth-year – last two digits</a:t>
            </a:r>
          </a:p>
          <a:p>
            <a:pPr lvl="2"/>
            <a:r>
              <a:rPr lang="en-US" dirty="0"/>
              <a:t>Male – add 01  or female – add </a:t>
            </a:r>
            <a:r>
              <a:rPr lang="en-US" dirty="0" smtClean="0"/>
              <a:t>02</a:t>
            </a:r>
          </a:p>
        </p:txBody>
      </p:sp>
    </p:spTree>
    <p:extLst>
      <p:ext uri="{BB962C8B-B14F-4D97-AF65-F5344CB8AC3E}">
        <p14:creationId xmlns:p14="http://schemas.microsoft.com/office/powerpoint/2010/main" val="3592280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r>
              <a:rPr lang="en-US" dirty="0" smtClean="0"/>
              <a:t> </a:t>
            </a:r>
            <a:r>
              <a:rPr lang="en-US" dirty="0" err="1" smtClean="0"/>
              <a:t>Texte</a:t>
            </a:r>
            <a:r>
              <a:rPr lang="en-US" dirty="0" smtClean="0"/>
              <a:t> </a:t>
            </a:r>
            <a:r>
              <a:rPr lang="en-US" dirty="0" err="1" smtClean="0"/>
              <a:t>Seite</a:t>
            </a:r>
            <a:r>
              <a:rPr lang="en-US" dirty="0" smtClean="0"/>
              <a:t> 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lieb</a:t>
            </a:r>
            <a:r>
              <a:rPr lang="en-US" dirty="0" smtClean="0"/>
              <a:t> – nice</a:t>
            </a:r>
          </a:p>
          <a:p>
            <a:r>
              <a:rPr lang="en-US" dirty="0" smtClean="0"/>
              <a:t>in der </a:t>
            </a:r>
            <a:r>
              <a:rPr lang="en-US" dirty="0" err="1" smtClean="0"/>
              <a:t>Nähe</a:t>
            </a:r>
            <a:r>
              <a:rPr lang="en-US" dirty="0" smtClean="0"/>
              <a:t> von </a:t>
            </a:r>
            <a:r>
              <a:rPr lang="en-US" dirty="0" err="1" smtClean="0"/>
              <a:t>uns</a:t>
            </a:r>
            <a:r>
              <a:rPr lang="en-US" dirty="0" smtClean="0"/>
              <a:t> – close by us</a:t>
            </a:r>
          </a:p>
          <a:p>
            <a:r>
              <a:rPr lang="en-US" dirty="0" err="1" smtClean="0"/>
              <a:t>arbeiten</a:t>
            </a:r>
            <a:r>
              <a:rPr lang="en-US" dirty="0" smtClean="0"/>
              <a:t> – to work</a:t>
            </a:r>
          </a:p>
          <a:p>
            <a:r>
              <a:rPr lang="en-US" dirty="0" err="1" smtClean="0"/>
              <a:t>gern</a:t>
            </a:r>
            <a:r>
              <a:rPr lang="en-US" dirty="0" smtClean="0"/>
              <a:t> – like</a:t>
            </a:r>
          </a:p>
          <a:p>
            <a:r>
              <a:rPr lang="en-US" dirty="0" err="1" smtClean="0"/>
              <a:t>noch</a:t>
            </a:r>
            <a:r>
              <a:rPr lang="en-US" dirty="0" smtClean="0"/>
              <a:t> </a:t>
            </a:r>
            <a:r>
              <a:rPr lang="en-US" dirty="0" err="1" smtClean="0"/>
              <a:t>gern</a:t>
            </a:r>
            <a:r>
              <a:rPr lang="en-US" dirty="0" smtClean="0"/>
              <a:t> – still likes</a:t>
            </a:r>
          </a:p>
          <a:p>
            <a:r>
              <a:rPr lang="en-US" dirty="0" err="1" smtClean="0"/>
              <a:t>waren</a:t>
            </a:r>
            <a:r>
              <a:rPr lang="en-US" dirty="0" smtClean="0"/>
              <a:t> – were</a:t>
            </a:r>
          </a:p>
          <a:p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spricht</a:t>
            </a:r>
            <a:r>
              <a:rPr lang="en-US" dirty="0" smtClean="0"/>
              <a:t> – she speaks</a:t>
            </a:r>
          </a:p>
          <a:p>
            <a:r>
              <a:rPr lang="en-US" dirty="0" smtClean="0"/>
              <a:t>mit </a:t>
            </a:r>
            <a:r>
              <a:rPr lang="en-US" dirty="0" err="1" smtClean="0"/>
              <a:t>uns</a:t>
            </a:r>
            <a:r>
              <a:rPr lang="en-US" dirty="0" smtClean="0"/>
              <a:t> – with us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die </a:t>
            </a:r>
            <a:r>
              <a:rPr lang="en-US" dirty="0" err="1" smtClean="0"/>
              <a:t>Verwandten</a:t>
            </a:r>
            <a:r>
              <a:rPr lang="en-US" dirty="0" smtClean="0"/>
              <a:t> – relatives</a:t>
            </a:r>
          </a:p>
          <a:p>
            <a:r>
              <a:rPr lang="en-US" dirty="0" err="1" smtClean="0"/>
              <a:t>keine</a:t>
            </a:r>
            <a:r>
              <a:rPr lang="en-US" dirty="0" smtClean="0"/>
              <a:t> – no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Besuch</a:t>
            </a:r>
            <a:r>
              <a:rPr lang="en-US" dirty="0" smtClean="0"/>
              <a:t> – the visit</a:t>
            </a:r>
          </a:p>
          <a:p>
            <a:r>
              <a:rPr lang="en-US" dirty="0" err="1" smtClean="0"/>
              <a:t>bringen</a:t>
            </a:r>
            <a:r>
              <a:rPr lang="en-US" dirty="0" smtClean="0"/>
              <a:t> – to bring</a:t>
            </a:r>
          </a:p>
          <a:p>
            <a:r>
              <a:rPr lang="en-US" dirty="0" smtClean="0"/>
              <a:t>toll – great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Geschenk</a:t>
            </a:r>
            <a:r>
              <a:rPr lang="en-US" dirty="0" smtClean="0"/>
              <a:t> – the present</a:t>
            </a:r>
          </a:p>
          <a:p>
            <a:endParaRPr lang="en-US" dirty="0"/>
          </a:p>
          <a:p>
            <a:r>
              <a:rPr lang="en-US" dirty="0" err="1" smtClean="0"/>
              <a:t>aber</a:t>
            </a:r>
            <a:r>
              <a:rPr lang="en-US" dirty="0" smtClean="0"/>
              <a:t> – but</a:t>
            </a:r>
          </a:p>
          <a:p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meint</a:t>
            </a:r>
            <a:r>
              <a:rPr lang="en-US" dirty="0"/>
              <a:t> </a:t>
            </a:r>
            <a:r>
              <a:rPr lang="en-US" dirty="0" smtClean="0"/>
              <a:t>– she thinks, she is of the opinion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228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7744363" cy="1147769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Montag</a:t>
            </a:r>
            <a:r>
              <a:rPr lang="en-US" sz="3600" dirty="0" smtClean="0"/>
              <a:t>, der 17. </a:t>
            </a:r>
            <a:r>
              <a:rPr lang="en-US" sz="3600" dirty="0" err="1" smtClean="0"/>
              <a:t>Dezember</a:t>
            </a:r>
            <a:r>
              <a:rPr lang="en-US" sz="3600" dirty="0" smtClean="0"/>
              <a:t> 2012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000" dirty="0" smtClean="0"/>
              <a:t>Deutsch 1, G </a:t>
            </a:r>
            <a:r>
              <a:rPr lang="en-US" sz="2000" dirty="0" err="1" smtClean="0"/>
              <a:t>Stunde</a:t>
            </a:r>
            <a:r>
              <a:rPr lang="en-US" sz="2000" dirty="0" smtClean="0"/>
              <a:t> 		      </a:t>
            </a:r>
            <a:r>
              <a:rPr lang="en-US" sz="2000" dirty="0" err="1" smtClean="0"/>
              <a:t>Heute</a:t>
            </a:r>
            <a:r>
              <a:rPr lang="en-US" sz="2000" dirty="0" smtClean="0"/>
              <a:t> </a:t>
            </a:r>
            <a:r>
              <a:rPr lang="en-US" sz="2000" dirty="0" err="1" smtClean="0"/>
              <a:t>ist</a:t>
            </a:r>
            <a:r>
              <a:rPr lang="en-US" sz="2000" dirty="0" smtClean="0"/>
              <a:t> </a:t>
            </a:r>
            <a:r>
              <a:rPr lang="en-US" sz="2000" dirty="0" err="1" smtClean="0"/>
              <a:t>ein</a:t>
            </a:r>
            <a:r>
              <a:rPr lang="en-US" sz="2000" dirty="0" smtClean="0"/>
              <a:t> G - Tag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6098"/>
            <a:ext cx="7920015" cy="5371902"/>
          </a:xfrm>
        </p:spPr>
        <p:txBody>
          <a:bodyPr>
            <a:normAutofit fontScale="47500" lnSpcReduction="20000"/>
          </a:bodyPr>
          <a:lstStyle/>
          <a:p>
            <a:endParaRPr lang="en-US" dirty="0" smtClean="0"/>
          </a:p>
          <a:p>
            <a:r>
              <a:rPr lang="en-US" sz="3500" b="1" dirty="0" smtClean="0"/>
              <a:t>Unit:</a:t>
            </a:r>
            <a:r>
              <a:rPr lang="en-US" sz="3500" dirty="0" smtClean="0"/>
              <a:t> Family &amp; home   	</a:t>
            </a:r>
            <a:r>
              <a:rPr lang="en-US" sz="3500" dirty="0" err="1" smtClean="0"/>
              <a:t>Familie</a:t>
            </a:r>
            <a:r>
              <a:rPr lang="en-US" sz="3500" dirty="0" smtClean="0"/>
              <a:t> &amp; </a:t>
            </a:r>
            <a:r>
              <a:rPr lang="en-US" sz="3500" dirty="0" err="1" smtClean="0"/>
              <a:t>Zuhause</a:t>
            </a:r>
            <a:endParaRPr lang="en-US" sz="3500" dirty="0" smtClean="0"/>
          </a:p>
          <a:p>
            <a:r>
              <a:rPr lang="en-US" sz="3500" b="1" dirty="0" smtClean="0"/>
              <a:t>Goal:</a:t>
            </a:r>
            <a:r>
              <a:rPr lang="en-US" sz="3500" dirty="0" smtClean="0"/>
              <a:t> to talk about and describe your family and home to someone in Germany</a:t>
            </a:r>
          </a:p>
          <a:p>
            <a:r>
              <a:rPr lang="en-US" sz="3500" b="1" dirty="0" smtClean="0"/>
              <a:t>Key question: </a:t>
            </a:r>
            <a:r>
              <a:rPr lang="en-US" sz="3500" dirty="0" smtClean="0"/>
              <a:t>What is you family and house like? </a:t>
            </a:r>
          </a:p>
          <a:p>
            <a:endParaRPr lang="en-US" sz="3500" dirty="0" smtClean="0"/>
          </a:p>
          <a:p>
            <a:r>
              <a:rPr lang="en-US" sz="3500" b="1" dirty="0" smtClean="0"/>
              <a:t>Daily Objectives: </a:t>
            </a:r>
            <a:endParaRPr lang="en-US" sz="3500" dirty="0" smtClean="0"/>
          </a:p>
          <a:p>
            <a:pPr lvl="1"/>
            <a:r>
              <a:rPr lang="en-US" sz="3500" dirty="0" smtClean="0"/>
              <a:t>grade awareness</a:t>
            </a:r>
          </a:p>
          <a:p>
            <a:pPr lvl="1"/>
            <a:r>
              <a:rPr lang="en-US" sz="3500" dirty="0" smtClean="0"/>
              <a:t>participate in German advent tradition</a:t>
            </a:r>
          </a:p>
          <a:p>
            <a:pPr lvl="1"/>
            <a:r>
              <a:rPr lang="en-US" sz="3500" dirty="0" smtClean="0"/>
              <a:t>describe family and home</a:t>
            </a:r>
          </a:p>
          <a:p>
            <a:pPr lvl="1"/>
            <a:endParaRPr lang="en-US" sz="3500" dirty="0" smtClean="0"/>
          </a:p>
          <a:p>
            <a:r>
              <a:rPr lang="en-US" sz="3500" b="1" dirty="0" err="1" smtClean="0"/>
              <a:t>Unterricht</a:t>
            </a:r>
            <a:r>
              <a:rPr lang="en-US" sz="3500" b="1" dirty="0" smtClean="0"/>
              <a:t>:</a:t>
            </a:r>
            <a:r>
              <a:rPr lang="en-US" sz="3500" dirty="0" smtClean="0"/>
              <a:t>  </a:t>
            </a:r>
          </a:p>
          <a:p>
            <a:pPr lvl="1"/>
            <a:r>
              <a:rPr lang="en-US" sz="3500" dirty="0" smtClean="0"/>
              <a:t>Participation points, absences, tutoring</a:t>
            </a:r>
          </a:p>
          <a:p>
            <a:pPr lvl="1"/>
            <a:r>
              <a:rPr lang="en-US" sz="3500" dirty="0" err="1" smtClean="0"/>
              <a:t>Adventskalender</a:t>
            </a:r>
            <a:r>
              <a:rPr lang="en-US" sz="3500" dirty="0"/>
              <a:t> </a:t>
            </a:r>
            <a:r>
              <a:rPr lang="en-US" sz="3500" dirty="0" smtClean="0"/>
              <a:t>(5, 9, 22, 30, 17,12,1,11,16,4, 24, 8,6,13)</a:t>
            </a:r>
          </a:p>
          <a:p>
            <a:pPr lvl="1"/>
            <a:r>
              <a:rPr lang="en-US" sz="3500" dirty="0" smtClean="0"/>
              <a:t>Lese </a:t>
            </a:r>
            <a:r>
              <a:rPr lang="en-US" sz="3500" dirty="0" err="1" smtClean="0"/>
              <a:t>deine</a:t>
            </a:r>
            <a:r>
              <a:rPr lang="en-US" sz="3500" dirty="0" smtClean="0"/>
              <a:t> </a:t>
            </a:r>
            <a:r>
              <a:rPr lang="en-US" sz="3500" dirty="0" err="1" smtClean="0"/>
              <a:t>Hausaufgaben</a:t>
            </a:r>
            <a:r>
              <a:rPr lang="en-US" sz="3500" dirty="0" smtClean="0"/>
              <a:t> </a:t>
            </a:r>
            <a:r>
              <a:rPr lang="en-US" sz="3500" dirty="0" err="1" smtClean="0"/>
              <a:t>vor</a:t>
            </a:r>
            <a:r>
              <a:rPr lang="en-US" sz="3500" dirty="0" smtClean="0"/>
              <a:t> – </a:t>
            </a:r>
            <a:r>
              <a:rPr lang="en-US" sz="3500" dirty="0" err="1" smtClean="0"/>
              <a:t>gibt</a:t>
            </a:r>
            <a:r>
              <a:rPr lang="en-US" sz="3500" dirty="0" smtClean="0"/>
              <a:t> </a:t>
            </a:r>
            <a:r>
              <a:rPr lang="en-US" sz="3500" dirty="0" err="1" smtClean="0"/>
              <a:t>es</a:t>
            </a:r>
            <a:r>
              <a:rPr lang="en-US" sz="3500" dirty="0" smtClean="0"/>
              <a:t> </a:t>
            </a:r>
            <a:r>
              <a:rPr lang="en-US" sz="3500" dirty="0" err="1" smtClean="0"/>
              <a:t>Fragen</a:t>
            </a:r>
            <a:r>
              <a:rPr lang="en-US" sz="3500" dirty="0" smtClean="0"/>
              <a:t>?</a:t>
            </a:r>
          </a:p>
          <a:p>
            <a:pPr lvl="1"/>
            <a:r>
              <a:rPr lang="en-US" sz="3500" dirty="0" err="1" smtClean="0"/>
              <a:t>Korrekturen</a:t>
            </a:r>
            <a:r>
              <a:rPr lang="en-US" sz="3500" dirty="0" smtClean="0"/>
              <a:t> </a:t>
            </a:r>
            <a:r>
              <a:rPr lang="en-US" sz="3500" dirty="0" err="1" smtClean="0"/>
              <a:t>machen</a:t>
            </a:r>
            <a:r>
              <a:rPr lang="en-US" sz="3500" dirty="0" smtClean="0"/>
              <a:t> – </a:t>
            </a:r>
            <a:r>
              <a:rPr lang="en-US" sz="3500" dirty="0" err="1" smtClean="0"/>
              <a:t>Bericht</a:t>
            </a:r>
            <a:r>
              <a:rPr lang="en-US" sz="3500" dirty="0" smtClean="0"/>
              <a:t> </a:t>
            </a:r>
            <a:r>
              <a:rPr lang="en-US" sz="3500" dirty="0" err="1" smtClean="0"/>
              <a:t>vom</a:t>
            </a:r>
            <a:r>
              <a:rPr lang="en-US" sz="3500" dirty="0" smtClean="0"/>
              <a:t> Interview. </a:t>
            </a:r>
            <a:r>
              <a:rPr lang="en-US" sz="3500" dirty="0" err="1" smtClean="0"/>
              <a:t>Bitte</a:t>
            </a:r>
            <a:r>
              <a:rPr lang="en-US" sz="3500" dirty="0" smtClean="0"/>
              <a:t> </a:t>
            </a:r>
            <a:r>
              <a:rPr lang="en-US" sz="3500" dirty="0" err="1" smtClean="0"/>
              <a:t>abgeben</a:t>
            </a:r>
            <a:r>
              <a:rPr lang="en-US" sz="3500" dirty="0" smtClean="0"/>
              <a:t> (5 </a:t>
            </a:r>
            <a:r>
              <a:rPr lang="en-US" sz="3500" dirty="0" err="1" smtClean="0"/>
              <a:t>Minuten</a:t>
            </a:r>
            <a:r>
              <a:rPr lang="en-US" sz="3500" dirty="0" smtClean="0"/>
              <a:t>)</a:t>
            </a:r>
          </a:p>
          <a:p>
            <a:pPr lvl="1"/>
            <a:r>
              <a:rPr lang="en-US" sz="3500" dirty="0" err="1" smtClean="0"/>
              <a:t>Beschreibe</a:t>
            </a:r>
            <a:r>
              <a:rPr lang="en-US" sz="3500" dirty="0" smtClean="0"/>
              <a:t> </a:t>
            </a:r>
            <a:r>
              <a:rPr lang="en-US" sz="3500" dirty="0" err="1" smtClean="0"/>
              <a:t>dein</a:t>
            </a:r>
            <a:r>
              <a:rPr lang="en-US" sz="3500" dirty="0" smtClean="0"/>
              <a:t> </a:t>
            </a:r>
            <a:r>
              <a:rPr lang="en-US" sz="3500" dirty="0" err="1" smtClean="0"/>
              <a:t>Zuhause</a:t>
            </a:r>
            <a:r>
              <a:rPr lang="en-US" sz="3500" dirty="0" smtClean="0"/>
              <a:t> </a:t>
            </a:r>
            <a:r>
              <a:rPr lang="en-US" sz="3500" dirty="0" err="1" smtClean="0"/>
              <a:t>einem</a:t>
            </a:r>
            <a:r>
              <a:rPr lang="en-US" sz="3500" dirty="0" smtClean="0"/>
              <a:t> </a:t>
            </a:r>
            <a:r>
              <a:rPr lang="en-US" sz="3500" dirty="0" err="1" smtClean="0"/>
              <a:t>anderem</a:t>
            </a:r>
            <a:r>
              <a:rPr lang="en-US" sz="3500" dirty="0" smtClean="0"/>
              <a:t> </a:t>
            </a:r>
            <a:r>
              <a:rPr lang="en-US" sz="3500" smtClean="0"/>
              <a:t>Schüler</a:t>
            </a:r>
            <a:endParaRPr lang="en-US" sz="3500" dirty="0" smtClean="0"/>
          </a:p>
          <a:p>
            <a:pPr lvl="1"/>
            <a:r>
              <a:rPr lang="en-US" sz="3500" dirty="0" err="1" smtClean="0"/>
              <a:t>Handzettel</a:t>
            </a:r>
            <a:r>
              <a:rPr lang="en-US" sz="3500" dirty="0" smtClean="0"/>
              <a:t> </a:t>
            </a:r>
            <a:r>
              <a:rPr lang="en-US" sz="3500" dirty="0" err="1" smtClean="0"/>
              <a:t>für</a:t>
            </a:r>
            <a:r>
              <a:rPr lang="en-US" sz="3500" dirty="0" smtClean="0"/>
              <a:t> Presentation </a:t>
            </a:r>
            <a:r>
              <a:rPr lang="en-US" sz="3500" dirty="0" err="1" smtClean="0"/>
              <a:t>austeilen</a:t>
            </a:r>
            <a:endParaRPr lang="en-US" sz="3500" dirty="0" smtClean="0"/>
          </a:p>
          <a:p>
            <a:pPr marL="411480" lvl="1" indent="0">
              <a:buNone/>
            </a:pPr>
            <a:endParaRPr lang="en-US" sz="3500" dirty="0"/>
          </a:p>
          <a:p>
            <a:r>
              <a:rPr lang="en-US" sz="3500" b="1" dirty="0" err="1" smtClean="0"/>
              <a:t>Hausaufgaben</a:t>
            </a:r>
            <a:r>
              <a:rPr lang="en-US" sz="3500" b="1" dirty="0" smtClean="0"/>
              <a:t>: &gt;&gt; </a:t>
            </a:r>
            <a:r>
              <a:rPr lang="en-US" sz="3500" b="1" dirty="0"/>
              <a:t>9</a:t>
            </a:r>
            <a:r>
              <a:rPr lang="en-US" sz="3500" b="1" dirty="0" smtClean="0"/>
              <a:t>:00 &gt;&gt;</a:t>
            </a:r>
            <a:endParaRPr lang="en-US" sz="3500" dirty="0" smtClean="0"/>
          </a:p>
        </p:txBody>
      </p:sp>
    </p:spTree>
    <p:extLst>
      <p:ext uri="{BB962C8B-B14F-4D97-AF65-F5344CB8AC3E}">
        <p14:creationId xmlns:p14="http://schemas.microsoft.com/office/powerpoint/2010/main" val="2613383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Portfolio 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The following items are required to be in the portfolio: 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lvl="1"/>
            <a:r>
              <a:rPr lang="en-US" dirty="0" smtClean="0"/>
              <a:t>First </a:t>
            </a:r>
            <a:r>
              <a:rPr lang="en-US" dirty="0"/>
              <a:t>s</a:t>
            </a:r>
            <a:r>
              <a:rPr lang="en-US" dirty="0" smtClean="0"/>
              <a:t>tories </a:t>
            </a:r>
            <a:r>
              <a:rPr lang="en-US" dirty="0"/>
              <a:t>- first day </a:t>
            </a:r>
            <a:r>
              <a:rPr lang="en-US" dirty="0" smtClean="0"/>
              <a:t>handout with notes taken</a:t>
            </a:r>
          </a:p>
          <a:p>
            <a:pPr lvl="1"/>
            <a:r>
              <a:rPr lang="en-US" dirty="0" smtClean="0"/>
              <a:t>Language </a:t>
            </a:r>
            <a:r>
              <a:rPr lang="en-US" dirty="0"/>
              <a:t>tree - English and German language </a:t>
            </a:r>
            <a:r>
              <a:rPr lang="en-US" dirty="0" smtClean="0"/>
              <a:t>highlighted</a:t>
            </a:r>
          </a:p>
          <a:p>
            <a:pPr lvl="1"/>
            <a:r>
              <a:rPr lang="en-US" dirty="0" smtClean="0"/>
              <a:t>German </a:t>
            </a:r>
            <a:r>
              <a:rPr lang="en-US" dirty="0"/>
              <a:t>F</a:t>
            </a:r>
            <a:r>
              <a:rPr lang="en-US" dirty="0" smtClean="0"/>
              <a:t>ederal </a:t>
            </a:r>
            <a:r>
              <a:rPr lang="en-US" dirty="0"/>
              <a:t>States - handout with information filled in the </a:t>
            </a:r>
            <a:r>
              <a:rPr lang="en-US" dirty="0" smtClean="0"/>
              <a:t>blanks</a:t>
            </a:r>
          </a:p>
          <a:p>
            <a:pPr lvl="1"/>
            <a:r>
              <a:rPr lang="en-US" dirty="0" smtClean="0"/>
              <a:t>German Federal States – your notes from the presentations</a:t>
            </a:r>
          </a:p>
          <a:p>
            <a:pPr lvl="1"/>
            <a:r>
              <a:rPr lang="en-US" dirty="0" smtClean="0"/>
              <a:t>Alphabet </a:t>
            </a:r>
          </a:p>
          <a:p>
            <a:pPr lvl="1"/>
            <a:r>
              <a:rPr lang="en-US" dirty="0" smtClean="0"/>
              <a:t>Unit Reflection </a:t>
            </a:r>
          </a:p>
          <a:p>
            <a:pPr lvl="1"/>
            <a:r>
              <a:rPr lang="en-US" dirty="0" smtClean="0"/>
              <a:t>Conjugation chart with pronouns and at least one conjugated verb – highlight the conjugated endings</a:t>
            </a:r>
          </a:p>
          <a:p>
            <a:pPr lvl="1"/>
            <a:r>
              <a:rPr lang="en-US" dirty="0" smtClean="0"/>
              <a:t>All Quizzes (1-9 so far) with corrections </a:t>
            </a:r>
          </a:p>
        </p:txBody>
      </p:sp>
    </p:spTree>
    <p:extLst>
      <p:ext uri="{BB962C8B-B14F-4D97-AF65-F5344CB8AC3E}">
        <p14:creationId xmlns:p14="http://schemas.microsoft.com/office/powerpoint/2010/main" val="962381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19657763"/>
              </p:ext>
            </p:extLst>
          </p:nvPr>
        </p:nvGraphicFramePr>
        <p:xfrm>
          <a:off x="457200" y="324805"/>
          <a:ext cx="3657600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63982884"/>
              </p:ext>
            </p:extLst>
          </p:nvPr>
        </p:nvGraphicFramePr>
        <p:xfrm>
          <a:off x="4419600" y="322664"/>
          <a:ext cx="3657600" cy="63198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63625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1390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52562556"/>
              </p:ext>
            </p:extLst>
          </p:nvPr>
        </p:nvGraphicFramePr>
        <p:xfrm>
          <a:off x="457200" y="324805"/>
          <a:ext cx="3657598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514"/>
                <a:gridCol w="522514"/>
                <a:gridCol w="522514"/>
                <a:gridCol w="522514"/>
                <a:gridCol w="522514"/>
                <a:gridCol w="522514"/>
                <a:gridCol w="522514"/>
              </a:tblGrid>
              <a:tr h="370840">
                <a:tc gridSpan="7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42304261"/>
              </p:ext>
            </p:extLst>
          </p:nvPr>
        </p:nvGraphicFramePr>
        <p:xfrm>
          <a:off x="4419600" y="322664"/>
          <a:ext cx="3657598" cy="63198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514"/>
                <a:gridCol w="522514"/>
                <a:gridCol w="522514"/>
                <a:gridCol w="522514"/>
                <a:gridCol w="522514"/>
                <a:gridCol w="522514"/>
                <a:gridCol w="522514"/>
              </a:tblGrid>
              <a:tr h="363625">
                <a:tc gridSpan="7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7829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Beschreibe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Wie </a:t>
            </a:r>
            <a:r>
              <a:rPr lang="en-US" dirty="0" err="1" smtClean="0"/>
              <a:t>sieht</a:t>
            </a:r>
            <a:r>
              <a:rPr lang="en-US" dirty="0" smtClean="0"/>
              <a:t> der </a:t>
            </a:r>
            <a:r>
              <a:rPr lang="en-US" dirty="0" err="1" smtClean="0"/>
              <a:t>Stuhl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?</a:t>
            </a:r>
          </a:p>
          <a:p>
            <a:r>
              <a:rPr lang="en-US" dirty="0" smtClean="0"/>
              <a:t>(appearance)</a:t>
            </a:r>
          </a:p>
          <a:p>
            <a:endParaRPr lang="en-US" dirty="0" smtClean="0"/>
          </a:p>
          <a:p>
            <a:r>
              <a:rPr lang="en-US" u="sng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Klein.</a:t>
            </a:r>
          </a:p>
          <a:p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braun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kaputt</a:t>
            </a:r>
            <a:r>
              <a:rPr lang="en-US" dirty="0" smtClean="0"/>
              <a:t>. </a:t>
            </a:r>
          </a:p>
          <a:p>
            <a:r>
              <a:rPr lang="en-US" dirty="0" smtClean="0"/>
              <a:t>… </a:t>
            </a:r>
            <a:r>
              <a:rPr lang="en-US" dirty="0" err="1" smtClean="0"/>
              <a:t>neu</a:t>
            </a:r>
            <a:endParaRPr lang="en-US" dirty="0" smtClean="0"/>
          </a:p>
          <a:p>
            <a:r>
              <a:rPr lang="en-US" dirty="0" smtClean="0"/>
              <a:t>… alt</a:t>
            </a:r>
          </a:p>
          <a:p>
            <a:r>
              <a:rPr lang="en-US" dirty="0" smtClean="0"/>
              <a:t>… </a:t>
            </a:r>
            <a:r>
              <a:rPr lang="en-US" dirty="0" err="1" smtClean="0"/>
              <a:t>groß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599" y="1536192"/>
            <a:ext cx="3919369" cy="4590288"/>
          </a:xfrm>
        </p:spPr>
        <p:txBody>
          <a:bodyPr>
            <a:normAutofit fontScale="85000" lnSpcReduction="10000"/>
          </a:bodyPr>
          <a:lstStyle/>
          <a:p>
            <a:r>
              <a:rPr lang="en-US" u="sng" dirty="0" smtClean="0"/>
              <a:t>Wie </a:t>
            </a:r>
            <a:r>
              <a:rPr lang="en-US" u="sng" dirty="0" err="1" smtClean="0"/>
              <a:t>findest</a:t>
            </a:r>
            <a:r>
              <a:rPr lang="en-US" u="sng" dirty="0" smtClean="0"/>
              <a:t> du </a:t>
            </a:r>
            <a:r>
              <a:rPr lang="en-US" dirty="0" smtClean="0"/>
              <a:t>den </a:t>
            </a:r>
            <a:r>
              <a:rPr lang="en-US" dirty="0" err="1" smtClean="0"/>
              <a:t>Stuhl</a:t>
            </a:r>
            <a:r>
              <a:rPr lang="en-US" dirty="0" smtClean="0"/>
              <a:t>?</a:t>
            </a:r>
          </a:p>
          <a:p>
            <a:pPr marL="114300" indent="0">
              <a:buNone/>
            </a:pPr>
            <a:r>
              <a:rPr lang="en-US" dirty="0" smtClean="0"/>
              <a:t>(</a:t>
            </a:r>
            <a:r>
              <a:rPr lang="en-US" u="sng" dirty="0" smtClean="0"/>
              <a:t>What do you think of </a:t>
            </a:r>
            <a:r>
              <a:rPr lang="en-US" dirty="0" smtClean="0"/>
              <a:t>…)</a:t>
            </a:r>
          </a:p>
          <a:p>
            <a:r>
              <a:rPr lang="en-US" dirty="0" smtClean="0"/>
              <a:t>(opinion)</a:t>
            </a:r>
          </a:p>
          <a:p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finde</a:t>
            </a:r>
            <a:r>
              <a:rPr lang="en-US" dirty="0" smtClean="0"/>
              <a:t> den </a:t>
            </a:r>
            <a:r>
              <a:rPr lang="en-US" dirty="0" err="1" smtClean="0"/>
              <a:t>Stuhl</a:t>
            </a:r>
            <a:r>
              <a:rPr lang="en-US" dirty="0" smtClean="0"/>
              <a:t> </a:t>
            </a:r>
            <a:r>
              <a:rPr lang="en-US" dirty="0" err="1" smtClean="0"/>
              <a:t>schön</a:t>
            </a:r>
            <a:r>
              <a:rPr lang="en-US" dirty="0" smtClean="0"/>
              <a:t>. </a:t>
            </a:r>
          </a:p>
          <a:p>
            <a:pPr marL="114300" indent="0">
              <a:buNone/>
            </a:pPr>
            <a:r>
              <a:rPr lang="en-US" dirty="0" smtClean="0"/>
              <a:t>   (I find the chair pretty.)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finde</a:t>
            </a:r>
            <a:r>
              <a:rPr lang="en-US" dirty="0" smtClean="0"/>
              <a:t> den </a:t>
            </a:r>
            <a:r>
              <a:rPr lang="en-US" dirty="0" err="1" smtClean="0"/>
              <a:t>Stuhl</a:t>
            </a:r>
            <a:r>
              <a:rPr lang="en-US" dirty="0" smtClean="0"/>
              <a:t> </a:t>
            </a:r>
            <a:r>
              <a:rPr lang="en-US" dirty="0" err="1" smtClean="0"/>
              <a:t>häßlich</a:t>
            </a:r>
            <a:r>
              <a:rPr lang="en-US" dirty="0" smtClean="0"/>
              <a:t>. </a:t>
            </a:r>
          </a:p>
          <a:p>
            <a:r>
              <a:rPr lang="en-US" dirty="0" smtClean="0"/>
              <a:t>…. </a:t>
            </a:r>
            <a:r>
              <a:rPr lang="en-US" dirty="0" err="1" smtClean="0"/>
              <a:t>bequem</a:t>
            </a:r>
            <a:endParaRPr lang="en-US" dirty="0" smtClean="0"/>
          </a:p>
          <a:p>
            <a:r>
              <a:rPr lang="en-US" dirty="0" smtClean="0"/>
              <a:t>….</a:t>
            </a:r>
            <a:r>
              <a:rPr lang="en-US" dirty="0" err="1" smtClean="0"/>
              <a:t>unbequem</a:t>
            </a:r>
            <a:endParaRPr lang="en-US" dirty="0" smtClean="0"/>
          </a:p>
          <a:p>
            <a:r>
              <a:rPr lang="en-US" dirty="0" smtClean="0"/>
              <a:t>… gut </a:t>
            </a:r>
          </a:p>
          <a:p>
            <a:r>
              <a:rPr lang="en-US" dirty="0" smtClean="0"/>
              <a:t>… </a:t>
            </a:r>
            <a:r>
              <a:rPr lang="en-US" dirty="0" err="1" smtClean="0"/>
              <a:t>nicht</a:t>
            </a:r>
            <a:r>
              <a:rPr lang="en-US" dirty="0" smtClean="0"/>
              <a:t> gut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425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Hausaufgaben</a:t>
            </a:r>
            <a:r>
              <a:rPr lang="en-US" dirty="0" smtClean="0"/>
              <a:t>-Homework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Präsentationen</a:t>
            </a:r>
            <a:r>
              <a:rPr lang="en-US" dirty="0" smtClean="0"/>
              <a:t> am </a:t>
            </a:r>
            <a:r>
              <a:rPr lang="en-US" dirty="0" err="1" smtClean="0"/>
              <a:t>Mittwoch</a:t>
            </a:r>
            <a:r>
              <a:rPr lang="en-US" dirty="0" smtClean="0"/>
              <a:t>. </a:t>
            </a:r>
            <a:endParaRPr lang="en-US" dirty="0" smtClean="0">
              <a:solidFill>
                <a:srgbClr val="000000"/>
              </a:solidFill>
            </a:endParaRPr>
          </a:p>
          <a:p>
            <a:endParaRPr lang="en-US" dirty="0"/>
          </a:p>
          <a:p>
            <a:r>
              <a:rPr lang="en-US" b="1" dirty="0" smtClean="0"/>
              <a:t>Presentations on Wednesday. </a:t>
            </a:r>
            <a:r>
              <a:rPr lang="en-US" b="1" dirty="0" smtClean="0"/>
              <a:t> See handout – also posted on </a:t>
            </a:r>
            <a:r>
              <a:rPr lang="en-US" b="1" dirty="0" err="1" smtClean="0"/>
              <a:t>weebly</a:t>
            </a:r>
            <a:r>
              <a:rPr lang="en-US" b="1" dirty="0" smtClean="0"/>
              <a:t>.</a:t>
            </a:r>
            <a:endParaRPr lang="en-US" b="1" dirty="0" smtClean="0"/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Think about your portfolio – see last slide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u="sng" dirty="0" smtClean="0"/>
              <a:t>General Info about homework:</a:t>
            </a:r>
            <a:endParaRPr lang="en-US" u="sng" dirty="0"/>
          </a:p>
          <a:p>
            <a:pPr lvl="1"/>
            <a:r>
              <a:rPr lang="en-US" dirty="0"/>
              <a:t>It is always expected that you study your notes from the day and all previous vocabulary and concepts</a:t>
            </a:r>
          </a:p>
          <a:p>
            <a:pPr lvl="1"/>
            <a:r>
              <a:rPr lang="en-US" dirty="0"/>
              <a:t>If you have </a:t>
            </a:r>
            <a:r>
              <a:rPr lang="en-US" u="sng" dirty="0"/>
              <a:t>any</a:t>
            </a:r>
            <a:r>
              <a:rPr lang="en-US" dirty="0"/>
              <a:t> question, need help or for tutoring: please see me second lunch or after school!</a:t>
            </a:r>
          </a:p>
          <a:p>
            <a:pPr lvl="1"/>
            <a:r>
              <a:rPr lang="en-US" dirty="0"/>
              <a:t>If you were absent or to hand in late work: see me second lunch or after school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Questions: see our website: http://</a:t>
            </a:r>
            <a:r>
              <a:rPr lang="en-US" dirty="0" err="1" smtClean="0"/>
              <a:t>rhsgerman.weebly.com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332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10911992"/>
              </p:ext>
            </p:extLst>
          </p:nvPr>
        </p:nvGraphicFramePr>
        <p:xfrm>
          <a:off x="457200" y="324805"/>
          <a:ext cx="3657600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12/17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uex</a:t>
                      </a:r>
                      <a:r>
                        <a:rPr lang="en-US" sz="1200" dirty="0" smtClean="0"/>
                        <a:t> 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uex</a:t>
                      </a:r>
                      <a:r>
                        <a:rPr lang="en-US" sz="1200" dirty="0" smtClean="0"/>
                        <a:t> 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52640825"/>
              </p:ext>
            </p:extLst>
          </p:nvPr>
        </p:nvGraphicFramePr>
        <p:xfrm>
          <a:off x="4419600" y="322664"/>
          <a:ext cx="3657600" cy="63198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63625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12/17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uex</a:t>
                      </a:r>
                      <a:r>
                        <a:rPr lang="en-US" sz="1200" dirty="0" smtClean="0"/>
                        <a:t> 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2367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Sentences structure &amp; Pronouns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Die Couch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klein</a:t>
            </a:r>
            <a:r>
              <a:rPr lang="en-US" dirty="0" smtClean="0"/>
              <a:t>. Die Couch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bequem</a:t>
            </a:r>
            <a:r>
              <a:rPr lang="en-US" dirty="0" smtClean="0"/>
              <a:t>.  Die Couch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klein</a:t>
            </a:r>
            <a:r>
              <a:rPr lang="en-US" dirty="0"/>
              <a:t> </a:t>
            </a:r>
            <a:r>
              <a:rPr lang="en-US" dirty="0" err="1" smtClean="0"/>
              <a:t>aber</a:t>
            </a:r>
            <a:r>
              <a:rPr lang="en-US" dirty="0" smtClean="0"/>
              <a:t> </a:t>
            </a:r>
            <a:r>
              <a:rPr lang="en-US" dirty="0" err="1" smtClean="0"/>
              <a:t>bequem</a:t>
            </a:r>
            <a:r>
              <a:rPr lang="en-US" dirty="0" smtClean="0"/>
              <a:t>.  </a:t>
            </a:r>
          </a:p>
          <a:p>
            <a:endParaRPr lang="en-US" dirty="0"/>
          </a:p>
          <a:p>
            <a:r>
              <a:rPr lang="en-US" dirty="0" smtClean="0"/>
              <a:t>Die Couch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klein</a:t>
            </a:r>
            <a:r>
              <a:rPr lang="en-US" dirty="0" smtClean="0"/>
              <a:t>, </a:t>
            </a:r>
            <a:r>
              <a:rPr lang="en-US" dirty="0" err="1" smtClean="0"/>
              <a:t>aber</a:t>
            </a:r>
            <a:r>
              <a:rPr lang="en-US" dirty="0" smtClean="0"/>
              <a:t> die Couch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bequem</a:t>
            </a:r>
            <a:r>
              <a:rPr lang="en-US" dirty="0" smtClean="0"/>
              <a:t>.</a:t>
            </a:r>
          </a:p>
          <a:p>
            <a:r>
              <a:rPr lang="en-US" dirty="0" smtClean="0"/>
              <a:t>Die Couch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klein</a:t>
            </a:r>
            <a:r>
              <a:rPr lang="en-US" dirty="0" smtClean="0"/>
              <a:t>, </a:t>
            </a:r>
            <a:r>
              <a:rPr lang="en-US" dirty="0" err="1" smtClean="0"/>
              <a:t>aber</a:t>
            </a:r>
            <a:r>
              <a:rPr lang="en-US" dirty="0" smtClean="0"/>
              <a:t> ________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bequem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Ist</a:t>
            </a:r>
            <a:r>
              <a:rPr lang="en-US" dirty="0" smtClean="0"/>
              <a:t> die Couch </a:t>
            </a:r>
            <a:r>
              <a:rPr lang="en-US" dirty="0" err="1" smtClean="0"/>
              <a:t>klein</a:t>
            </a:r>
            <a:r>
              <a:rPr lang="en-US" dirty="0" smtClean="0"/>
              <a:t>?       </a:t>
            </a:r>
            <a:r>
              <a:rPr lang="en-US" dirty="0" err="1" smtClean="0"/>
              <a:t>Ja</a:t>
            </a:r>
            <a:r>
              <a:rPr lang="en-US" dirty="0" smtClean="0"/>
              <a:t>.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klein</a:t>
            </a:r>
            <a:r>
              <a:rPr lang="en-US" dirty="0" smtClean="0"/>
              <a:t>, </a:t>
            </a:r>
            <a:r>
              <a:rPr lang="en-US" dirty="0" err="1" smtClean="0"/>
              <a:t>aber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(</a:t>
            </a:r>
            <a:r>
              <a:rPr lang="en-US" dirty="0" err="1" smtClean="0"/>
              <a:t>auch</a:t>
            </a:r>
            <a:r>
              <a:rPr lang="en-US" dirty="0" smtClean="0"/>
              <a:t>) </a:t>
            </a:r>
            <a:r>
              <a:rPr lang="en-US" dirty="0" err="1" smtClean="0"/>
              <a:t>bequem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8000"/>
                </a:solidFill>
              </a:rPr>
              <a:t>Der </a:t>
            </a:r>
            <a:r>
              <a:rPr lang="en-US" dirty="0" err="1" smtClean="0">
                <a:solidFill>
                  <a:srgbClr val="008000"/>
                </a:solidFill>
              </a:rPr>
              <a:t>Stuhl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ist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neu</a:t>
            </a:r>
            <a:r>
              <a:rPr lang="en-US" dirty="0" smtClean="0">
                <a:solidFill>
                  <a:srgbClr val="008000"/>
                </a:solidFill>
              </a:rPr>
              <a:t>. Der </a:t>
            </a:r>
            <a:r>
              <a:rPr lang="en-US" dirty="0" err="1" smtClean="0">
                <a:solidFill>
                  <a:srgbClr val="008000"/>
                </a:solidFill>
              </a:rPr>
              <a:t>Stuhl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ist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kaputt</a:t>
            </a:r>
            <a:r>
              <a:rPr lang="en-US" dirty="0" smtClean="0">
                <a:solidFill>
                  <a:srgbClr val="008000"/>
                </a:solidFill>
              </a:rPr>
              <a:t>.  Der </a:t>
            </a:r>
            <a:r>
              <a:rPr lang="en-US" dirty="0" err="1" smtClean="0">
                <a:solidFill>
                  <a:srgbClr val="008000"/>
                </a:solidFill>
              </a:rPr>
              <a:t>Stuhl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ist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neu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aber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kaputt</a:t>
            </a:r>
            <a:r>
              <a:rPr lang="en-US" dirty="0" smtClean="0">
                <a:solidFill>
                  <a:srgbClr val="008000"/>
                </a:solidFill>
              </a:rPr>
              <a:t>.</a:t>
            </a:r>
          </a:p>
          <a:p>
            <a:endParaRPr lang="en-US" dirty="0">
              <a:solidFill>
                <a:srgbClr val="008000"/>
              </a:solidFill>
            </a:endParaRPr>
          </a:p>
          <a:p>
            <a:r>
              <a:rPr lang="en-US" dirty="0" smtClean="0">
                <a:solidFill>
                  <a:srgbClr val="008000"/>
                </a:solidFill>
              </a:rPr>
              <a:t>Der </a:t>
            </a:r>
            <a:r>
              <a:rPr lang="en-US" dirty="0" err="1" smtClean="0">
                <a:solidFill>
                  <a:srgbClr val="008000"/>
                </a:solidFill>
              </a:rPr>
              <a:t>Stuhl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ist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neu</a:t>
            </a:r>
            <a:r>
              <a:rPr lang="en-US" dirty="0" smtClean="0">
                <a:solidFill>
                  <a:srgbClr val="008000"/>
                </a:solidFill>
              </a:rPr>
              <a:t>, </a:t>
            </a:r>
            <a:r>
              <a:rPr lang="en-US" dirty="0" err="1" smtClean="0">
                <a:solidFill>
                  <a:srgbClr val="008000"/>
                </a:solidFill>
              </a:rPr>
              <a:t>aber</a:t>
            </a:r>
            <a:r>
              <a:rPr lang="en-US" dirty="0" smtClean="0">
                <a:solidFill>
                  <a:srgbClr val="008000"/>
                </a:solidFill>
              </a:rPr>
              <a:t> der </a:t>
            </a:r>
            <a:r>
              <a:rPr lang="en-US" dirty="0" err="1" smtClean="0">
                <a:solidFill>
                  <a:srgbClr val="008000"/>
                </a:solidFill>
              </a:rPr>
              <a:t>Stuhl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ist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kaputt</a:t>
            </a:r>
            <a:r>
              <a:rPr lang="en-US" dirty="0" smtClean="0">
                <a:solidFill>
                  <a:srgbClr val="008000"/>
                </a:solidFill>
              </a:rPr>
              <a:t>.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Der </a:t>
            </a:r>
            <a:r>
              <a:rPr lang="en-US" dirty="0" err="1" smtClean="0">
                <a:solidFill>
                  <a:srgbClr val="008000"/>
                </a:solidFill>
              </a:rPr>
              <a:t>Stuhl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ist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neu</a:t>
            </a:r>
            <a:r>
              <a:rPr lang="en-US" dirty="0" smtClean="0">
                <a:solidFill>
                  <a:srgbClr val="008000"/>
                </a:solidFill>
              </a:rPr>
              <a:t>, </a:t>
            </a:r>
            <a:r>
              <a:rPr lang="en-US" dirty="0" err="1" smtClean="0">
                <a:solidFill>
                  <a:srgbClr val="008000"/>
                </a:solidFill>
              </a:rPr>
              <a:t>aber</a:t>
            </a:r>
            <a:r>
              <a:rPr lang="en-US" dirty="0" smtClean="0">
                <a:solidFill>
                  <a:srgbClr val="008000"/>
                </a:solidFill>
              </a:rPr>
              <a:t> _______ </a:t>
            </a:r>
            <a:r>
              <a:rPr lang="en-US" dirty="0" err="1" smtClean="0">
                <a:solidFill>
                  <a:srgbClr val="008000"/>
                </a:solidFill>
              </a:rPr>
              <a:t>ist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kaputt</a:t>
            </a:r>
            <a:r>
              <a:rPr lang="en-US" dirty="0" smtClean="0">
                <a:solidFill>
                  <a:srgbClr val="008000"/>
                </a:solidFill>
              </a:rPr>
              <a:t>.</a:t>
            </a:r>
          </a:p>
          <a:p>
            <a:r>
              <a:rPr lang="en-US" dirty="0" err="1" smtClean="0">
                <a:solidFill>
                  <a:srgbClr val="008000"/>
                </a:solidFill>
              </a:rPr>
              <a:t>Ist</a:t>
            </a:r>
            <a:r>
              <a:rPr lang="en-US" dirty="0" smtClean="0">
                <a:solidFill>
                  <a:srgbClr val="008000"/>
                </a:solidFill>
              </a:rPr>
              <a:t> der </a:t>
            </a:r>
            <a:r>
              <a:rPr lang="en-US" dirty="0" err="1" smtClean="0">
                <a:solidFill>
                  <a:srgbClr val="008000"/>
                </a:solidFill>
              </a:rPr>
              <a:t>Stuhl</a:t>
            </a:r>
            <a:r>
              <a:rPr lang="en-US" dirty="0" smtClean="0">
                <a:solidFill>
                  <a:srgbClr val="008000"/>
                </a:solidFill>
              </a:rPr>
              <a:t>…….?         </a:t>
            </a:r>
            <a:r>
              <a:rPr lang="en-US" dirty="0" err="1" smtClean="0">
                <a:solidFill>
                  <a:srgbClr val="008000"/>
                </a:solidFill>
              </a:rPr>
              <a:t>Ja</a:t>
            </a:r>
            <a:r>
              <a:rPr lang="en-US" dirty="0" smtClean="0">
                <a:solidFill>
                  <a:srgbClr val="008000"/>
                </a:solidFill>
              </a:rPr>
              <a:t>. ………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00FF"/>
                </a:solidFill>
              </a:rPr>
              <a:t>Das </a:t>
            </a:r>
            <a:r>
              <a:rPr lang="en-US" dirty="0" err="1" smtClean="0">
                <a:solidFill>
                  <a:srgbClr val="0000FF"/>
                </a:solidFill>
              </a:rPr>
              <a:t>Bett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ist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schön</a:t>
            </a:r>
            <a:r>
              <a:rPr lang="en-US" dirty="0" smtClean="0">
                <a:solidFill>
                  <a:srgbClr val="0000FF"/>
                </a:solidFill>
              </a:rPr>
              <a:t>. Das </a:t>
            </a:r>
            <a:r>
              <a:rPr lang="en-US" dirty="0" err="1" smtClean="0">
                <a:solidFill>
                  <a:srgbClr val="0000FF"/>
                </a:solidFill>
              </a:rPr>
              <a:t>Bett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ist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zu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klein</a:t>
            </a:r>
            <a:r>
              <a:rPr lang="en-US" dirty="0" smtClean="0">
                <a:solidFill>
                  <a:srgbClr val="0000FF"/>
                </a:solidFill>
              </a:rPr>
              <a:t>.  Das </a:t>
            </a:r>
            <a:r>
              <a:rPr lang="en-US" dirty="0" err="1" smtClean="0">
                <a:solidFill>
                  <a:srgbClr val="0000FF"/>
                </a:solidFill>
              </a:rPr>
              <a:t>Bett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ist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schön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aber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zu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klein</a:t>
            </a:r>
            <a:r>
              <a:rPr lang="en-US" dirty="0" smtClean="0">
                <a:solidFill>
                  <a:srgbClr val="0000FF"/>
                </a:solidFill>
              </a:rPr>
              <a:t>. </a:t>
            </a:r>
          </a:p>
          <a:p>
            <a:endParaRPr lang="en-US" dirty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Das </a:t>
            </a:r>
            <a:r>
              <a:rPr lang="en-US" dirty="0" err="1" smtClean="0">
                <a:solidFill>
                  <a:srgbClr val="0000FF"/>
                </a:solidFill>
              </a:rPr>
              <a:t>Bett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ist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schön</a:t>
            </a:r>
            <a:r>
              <a:rPr lang="en-US" dirty="0" smtClean="0">
                <a:solidFill>
                  <a:srgbClr val="0000FF"/>
                </a:solidFill>
              </a:rPr>
              <a:t>, </a:t>
            </a:r>
            <a:r>
              <a:rPr lang="en-US" dirty="0" err="1" smtClean="0">
                <a:solidFill>
                  <a:srgbClr val="0000FF"/>
                </a:solidFill>
              </a:rPr>
              <a:t>aber</a:t>
            </a:r>
            <a:r>
              <a:rPr lang="en-US" dirty="0" smtClean="0">
                <a:solidFill>
                  <a:srgbClr val="0000FF"/>
                </a:solidFill>
              </a:rPr>
              <a:t> das </a:t>
            </a:r>
            <a:r>
              <a:rPr lang="en-US" dirty="0" err="1" smtClean="0">
                <a:solidFill>
                  <a:srgbClr val="0000FF"/>
                </a:solidFill>
              </a:rPr>
              <a:t>Bett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ist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zu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klein</a:t>
            </a:r>
            <a:r>
              <a:rPr lang="en-US" dirty="0" smtClean="0">
                <a:solidFill>
                  <a:srgbClr val="0000FF"/>
                </a:solidFill>
              </a:rPr>
              <a:t>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Das </a:t>
            </a:r>
            <a:r>
              <a:rPr lang="en-US" dirty="0" err="1" smtClean="0">
                <a:solidFill>
                  <a:srgbClr val="0000FF"/>
                </a:solidFill>
              </a:rPr>
              <a:t>Bett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ist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schön</a:t>
            </a:r>
            <a:r>
              <a:rPr lang="en-US" dirty="0" smtClean="0">
                <a:solidFill>
                  <a:srgbClr val="0000FF"/>
                </a:solidFill>
              </a:rPr>
              <a:t>, </a:t>
            </a:r>
            <a:r>
              <a:rPr lang="en-US" dirty="0" err="1" smtClean="0">
                <a:solidFill>
                  <a:srgbClr val="0000FF"/>
                </a:solidFill>
              </a:rPr>
              <a:t>aber</a:t>
            </a:r>
            <a:r>
              <a:rPr lang="en-US" dirty="0" smtClean="0">
                <a:solidFill>
                  <a:srgbClr val="0000FF"/>
                </a:solidFill>
              </a:rPr>
              <a:t> ______ </a:t>
            </a:r>
            <a:r>
              <a:rPr lang="en-US" dirty="0" err="1" smtClean="0">
                <a:solidFill>
                  <a:srgbClr val="0000FF"/>
                </a:solidFill>
              </a:rPr>
              <a:t>ist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zu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klein</a:t>
            </a:r>
            <a:r>
              <a:rPr lang="en-US" dirty="0" smtClean="0">
                <a:solidFill>
                  <a:srgbClr val="0000FF"/>
                </a:solidFill>
              </a:rPr>
              <a:t>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……..</a:t>
            </a:r>
          </a:p>
          <a:p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Write sentences describing </a:t>
            </a:r>
            <a:r>
              <a:rPr lang="en-US" b="1" dirty="0" smtClean="0">
                <a:solidFill>
                  <a:srgbClr val="FF0000"/>
                </a:solidFill>
              </a:rPr>
              <a:t>five </a:t>
            </a:r>
            <a:r>
              <a:rPr lang="en-US" dirty="0" smtClean="0">
                <a:solidFill>
                  <a:srgbClr val="FF0000"/>
                </a:solidFill>
              </a:rPr>
              <a:t>of your </a:t>
            </a:r>
            <a:r>
              <a:rPr lang="en-US" dirty="0">
                <a:solidFill>
                  <a:srgbClr val="FF0000"/>
                </a:solidFill>
              </a:rPr>
              <a:t>furniture on the back of your floor plan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b="1" dirty="0" smtClean="0">
                <a:solidFill>
                  <a:srgbClr val="FF0000"/>
                </a:solidFill>
              </a:rPr>
              <a:t>Use complex sentences,  und/ </a:t>
            </a:r>
            <a:r>
              <a:rPr lang="en-US" b="1" dirty="0" err="1" smtClean="0">
                <a:solidFill>
                  <a:srgbClr val="FF0000"/>
                </a:solidFill>
              </a:rPr>
              <a:t>aber</a:t>
            </a:r>
            <a:r>
              <a:rPr lang="en-US" b="1" dirty="0" smtClean="0">
                <a:solidFill>
                  <a:srgbClr val="FF0000"/>
                </a:solidFill>
              </a:rPr>
              <a:t> &amp; pronouns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10 </a:t>
            </a:r>
            <a:r>
              <a:rPr lang="en-US" dirty="0" err="1">
                <a:solidFill>
                  <a:srgbClr val="FF0000"/>
                </a:solidFill>
              </a:rPr>
              <a:t>Minuten</a:t>
            </a:r>
            <a:r>
              <a:rPr lang="en-US" dirty="0">
                <a:solidFill>
                  <a:srgbClr val="FF0000"/>
                </a:solidFill>
              </a:rPr>
              <a:t>.   Hand </a:t>
            </a:r>
            <a:r>
              <a:rPr lang="en-US" dirty="0" smtClean="0">
                <a:solidFill>
                  <a:srgbClr val="FF0000"/>
                </a:solidFill>
              </a:rPr>
              <a:t>in.   If you don’t have a floor plan as needed – then draw some furniture and label them. Then write your sentences. 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379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Mein </a:t>
            </a:r>
            <a:r>
              <a:rPr lang="en-US" dirty="0" err="1" smtClean="0"/>
              <a:t>Bericht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/>
              <a:t> </a:t>
            </a:r>
            <a:r>
              <a:rPr lang="en-US" dirty="0" smtClean="0"/>
              <a:t>…. (Phil)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Das </a:t>
            </a:r>
            <a:r>
              <a:rPr lang="en-US" b="1" dirty="0" err="1" smtClean="0"/>
              <a:t>ist</a:t>
            </a:r>
            <a:r>
              <a:rPr lang="en-US" b="1" dirty="0" smtClean="0"/>
              <a:t> Phil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15 </a:t>
            </a:r>
            <a:r>
              <a:rPr lang="en-US" dirty="0" err="1" smtClean="0"/>
              <a:t>Jahre</a:t>
            </a:r>
            <a:r>
              <a:rPr lang="en-US" dirty="0" smtClean="0"/>
              <a:t> alt.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kommt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 Michigan und </a:t>
            </a:r>
            <a:r>
              <a:rPr lang="en-US" dirty="0" err="1" smtClean="0"/>
              <a:t>wohnt</a:t>
            </a:r>
            <a:r>
              <a:rPr lang="en-US" dirty="0" smtClean="0"/>
              <a:t> in Detroit. </a:t>
            </a:r>
          </a:p>
          <a:p>
            <a:r>
              <a:rPr lang="en-US" dirty="0" smtClean="0"/>
              <a:t>Seine </a:t>
            </a:r>
            <a:r>
              <a:rPr lang="en-US" dirty="0" err="1" smtClean="0"/>
              <a:t>Lieblingsfarbe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blau</a:t>
            </a:r>
            <a:r>
              <a:rPr lang="en-US" dirty="0" smtClean="0"/>
              <a:t>. </a:t>
            </a:r>
          </a:p>
          <a:p>
            <a:r>
              <a:rPr lang="en-US" dirty="0" smtClean="0"/>
              <a:t>Phil </a:t>
            </a:r>
            <a:r>
              <a:rPr lang="en-US" dirty="0" err="1"/>
              <a:t>kommt</a:t>
            </a:r>
            <a:r>
              <a:rPr lang="en-US" dirty="0"/>
              <a:t> mit </a:t>
            </a:r>
            <a:r>
              <a:rPr lang="en-US" dirty="0" err="1"/>
              <a:t>dem</a:t>
            </a:r>
            <a:r>
              <a:rPr lang="en-US" dirty="0"/>
              <a:t> Bus </a:t>
            </a:r>
            <a:r>
              <a:rPr lang="en-US" dirty="0" err="1"/>
              <a:t>zur</a:t>
            </a:r>
            <a:r>
              <a:rPr lang="en-US" dirty="0"/>
              <a:t> </a:t>
            </a:r>
            <a:r>
              <a:rPr lang="en-US" dirty="0" err="1"/>
              <a:t>Schule</a:t>
            </a:r>
            <a:r>
              <a:rPr lang="en-US" dirty="0"/>
              <a:t>. </a:t>
            </a:r>
          </a:p>
          <a:p>
            <a:r>
              <a:rPr lang="en-US" dirty="0"/>
              <a:t>Phil hat </a:t>
            </a:r>
            <a:r>
              <a:rPr lang="en-US" dirty="0" err="1"/>
              <a:t>ein</a:t>
            </a:r>
            <a:r>
              <a:rPr lang="en-US" dirty="0"/>
              <a:t> </a:t>
            </a:r>
            <a:r>
              <a:rPr lang="en-US" dirty="0" err="1"/>
              <a:t>Haustier</a:t>
            </a:r>
            <a:r>
              <a:rPr lang="en-US" dirty="0"/>
              <a:t>. </a:t>
            </a:r>
            <a:r>
              <a:rPr lang="en-US" dirty="0" err="1"/>
              <a:t>Er</a:t>
            </a:r>
            <a:r>
              <a:rPr lang="en-US" dirty="0"/>
              <a:t> hat </a:t>
            </a:r>
            <a:r>
              <a:rPr lang="en-US" dirty="0" err="1"/>
              <a:t>eine</a:t>
            </a:r>
            <a:r>
              <a:rPr lang="en-US" dirty="0"/>
              <a:t> </a:t>
            </a:r>
            <a:r>
              <a:rPr lang="en-US" dirty="0" err="1"/>
              <a:t>Katze</a:t>
            </a:r>
            <a:r>
              <a:rPr lang="en-US" dirty="0"/>
              <a:t>. </a:t>
            </a:r>
          </a:p>
          <a:p>
            <a:r>
              <a:rPr lang="en-US" u="sng" dirty="0"/>
              <a:t>Phil </a:t>
            </a:r>
            <a:r>
              <a:rPr lang="en-US" u="sng" dirty="0" err="1"/>
              <a:t>ist</a:t>
            </a:r>
            <a:r>
              <a:rPr lang="en-US" u="sng" dirty="0"/>
              <a:t> </a:t>
            </a:r>
            <a:r>
              <a:rPr lang="en-US" u="sng" dirty="0" err="1"/>
              <a:t>lustig</a:t>
            </a:r>
            <a:r>
              <a:rPr lang="en-US" u="sng" dirty="0"/>
              <a:t>. </a:t>
            </a:r>
          </a:p>
          <a:p>
            <a:endParaRPr lang="en-US" dirty="0" smtClean="0"/>
          </a:p>
          <a:p>
            <a:r>
              <a:rPr lang="en-US" b="1" dirty="0" err="1" smtClean="0"/>
              <a:t>Phils</a:t>
            </a:r>
            <a:r>
              <a:rPr lang="en-US" b="1" dirty="0" smtClean="0"/>
              <a:t> </a:t>
            </a:r>
            <a:r>
              <a:rPr lang="en-US" b="1" dirty="0" err="1" smtClean="0"/>
              <a:t>Familie</a:t>
            </a:r>
            <a:r>
              <a:rPr lang="en-US" b="1" dirty="0" smtClean="0"/>
              <a:t>:</a:t>
            </a:r>
          </a:p>
          <a:p>
            <a:r>
              <a:rPr lang="en-US" dirty="0" err="1" smtClean="0"/>
              <a:t>Er</a:t>
            </a:r>
            <a:r>
              <a:rPr lang="en-US" dirty="0" smtClean="0"/>
              <a:t> hat </a:t>
            </a:r>
            <a:r>
              <a:rPr lang="en-US" dirty="0" err="1" smtClean="0"/>
              <a:t>einen</a:t>
            </a:r>
            <a:r>
              <a:rPr lang="en-US" dirty="0" smtClean="0"/>
              <a:t> </a:t>
            </a:r>
            <a:r>
              <a:rPr lang="en-US" dirty="0" err="1" smtClean="0"/>
              <a:t>Bruder</a:t>
            </a:r>
            <a:r>
              <a:rPr lang="en-US" dirty="0" smtClean="0"/>
              <a:t>. </a:t>
            </a:r>
            <a:r>
              <a:rPr lang="en-US" dirty="0" err="1" smtClean="0"/>
              <a:t>Sein</a:t>
            </a:r>
            <a:r>
              <a:rPr lang="en-US" dirty="0" smtClean="0"/>
              <a:t> </a:t>
            </a:r>
            <a:r>
              <a:rPr lang="en-US" dirty="0" err="1" smtClean="0"/>
              <a:t>Bruder</a:t>
            </a:r>
            <a:r>
              <a:rPr lang="en-US" dirty="0" smtClean="0"/>
              <a:t> </a:t>
            </a:r>
            <a:r>
              <a:rPr lang="en-US" dirty="0" err="1" smtClean="0"/>
              <a:t>heißt</a:t>
            </a:r>
            <a:r>
              <a:rPr lang="en-US" dirty="0" smtClean="0"/>
              <a:t> John.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18 </a:t>
            </a:r>
            <a:r>
              <a:rPr lang="en-US" dirty="0" err="1" smtClean="0"/>
              <a:t>Jahre</a:t>
            </a:r>
            <a:r>
              <a:rPr lang="en-US" dirty="0" smtClean="0"/>
              <a:t> alt.</a:t>
            </a:r>
          </a:p>
          <a:p>
            <a:r>
              <a:rPr lang="en-US" dirty="0" err="1" smtClean="0"/>
              <a:t>Er</a:t>
            </a:r>
            <a:r>
              <a:rPr lang="en-US" dirty="0" smtClean="0"/>
              <a:t> hat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Schwester</a:t>
            </a:r>
            <a:r>
              <a:rPr lang="en-US" dirty="0" smtClean="0"/>
              <a:t>.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heißt</a:t>
            </a:r>
            <a:r>
              <a:rPr lang="en-US" dirty="0" smtClean="0"/>
              <a:t> Isa.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12 </a:t>
            </a:r>
            <a:r>
              <a:rPr lang="en-US" dirty="0" err="1" smtClean="0"/>
              <a:t>Jahre</a:t>
            </a:r>
            <a:r>
              <a:rPr lang="en-US" dirty="0" smtClean="0"/>
              <a:t> alt. Isa hat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braune</a:t>
            </a:r>
            <a:r>
              <a:rPr lang="en-US" dirty="0" smtClean="0"/>
              <a:t> </a:t>
            </a:r>
            <a:r>
              <a:rPr lang="en-US" dirty="0" err="1" smtClean="0"/>
              <a:t>kurze</a:t>
            </a:r>
            <a:r>
              <a:rPr lang="en-US" dirty="0" smtClean="0"/>
              <a:t> </a:t>
            </a:r>
            <a:r>
              <a:rPr lang="en-US" dirty="0" err="1" smtClean="0"/>
              <a:t>Haare</a:t>
            </a:r>
            <a:r>
              <a:rPr lang="en-US" dirty="0" smtClean="0"/>
              <a:t> und </a:t>
            </a:r>
            <a:r>
              <a:rPr lang="en-US" dirty="0" err="1" smtClean="0"/>
              <a:t>sie</a:t>
            </a:r>
            <a:r>
              <a:rPr lang="en-US" dirty="0" smtClean="0"/>
              <a:t> hat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Brille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dirty="0" smtClean="0"/>
              <a:t>Negations:</a:t>
            </a:r>
          </a:p>
          <a:p>
            <a:r>
              <a:rPr lang="en-US" dirty="0" smtClean="0"/>
              <a:t>Phil hat </a:t>
            </a:r>
            <a:r>
              <a:rPr lang="en-US" u="sng" dirty="0" err="1" smtClean="0"/>
              <a:t>kein</a:t>
            </a:r>
            <a:r>
              <a:rPr lang="en-US" dirty="0" smtClean="0"/>
              <a:t> </a:t>
            </a:r>
            <a:r>
              <a:rPr lang="en-US" dirty="0" err="1" smtClean="0"/>
              <a:t>Haustier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Phil hat </a:t>
            </a:r>
            <a:r>
              <a:rPr lang="en-US" u="sng" dirty="0" err="1" smtClean="0"/>
              <a:t>keinen</a:t>
            </a:r>
            <a:r>
              <a:rPr lang="en-US" dirty="0" smtClean="0"/>
              <a:t> </a:t>
            </a:r>
            <a:r>
              <a:rPr lang="en-US" dirty="0" err="1" smtClean="0"/>
              <a:t>Bruder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Phil hat </a:t>
            </a:r>
            <a:r>
              <a:rPr lang="en-US" u="sng" dirty="0" err="1" smtClean="0"/>
              <a:t>keine</a:t>
            </a:r>
            <a:r>
              <a:rPr lang="en-US" u="sng" dirty="0" smtClean="0"/>
              <a:t> </a:t>
            </a:r>
            <a:r>
              <a:rPr lang="en-US" dirty="0" err="1" smtClean="0"/>
              <a:t>Schwester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Phil hat </a:t>
            </a:r>
            <a:r>
              <a:rPr lang="en-US" u="sng" dirty="0" err="1" smtClean="0"/>
              <a:t>keine</a:t>
            </a:r>
            <a:r>
              <a:rPr lang="en-US" dirty="0" smtClean="0"/>
              <a:t> </a:t>
            </a:r>
            <a:r>
              <a:rPr lang="en-US" dirty="0" err="1" smtClean="0"/>
              <a:t>Geschwister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442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/>
              <a:t>Beschreibe</a:t>
            </a:r>
            <a:r>
              <a:rPr lang="en-US" sz="3200" dirty="0" smtClean="0"/>
              <a:t> die </a:t>
            </a:r>
            <a:r>
              <a:rPr lang="en-US" sz="3200" dirty="0" err="1" smtClean="0"/>
              <a:t>Familienmitglieder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114300" indent="0">
              <a:buNone/>
            </a:pPr>
            <a:r>
              <a:rPr lang="en-US" sz="1600" dirty="0" smtClean="0"/>
              <a:t>Das </a:t>
            </a:r>
            <a:r>
              <a:rPr lang="en-US" sz="1600" dirty="0" err="1" smtClean="0"/>
              <a:t>ist</a:t>
            </a:r>
            <a:r>
              <a:rPr lang="en-US" sz="1600" dirty="0" smtClean="0"/>
              <a:t> die </a:t>
            </a:r>
            <a:r>
              <a:rPr lang="en-US" sz="1600" dirty="0" err="1" smtClean="0"/>
              <a:t>Familie</a:t>
            </a:r>
            <a:r>
              <a:rPr lang="en-US" sz="1600" dirty="0" smtClean="0"/>
              <a:t> von Tom und </a:t>
            </a:r>
            <a:r>
              <a:rPr lang="en-US" sz="1600" dirty="0" err="1" smtClean="0"/>
              <a:t>Anja</a:t>
            </a:r>
            <a:r>
              <a:rPr lang="en-US" sz="1600" dirty="0" smtClean="0"/>
              <a:t>. </a:t>
            </a:r>
          </a:p>
          <a:p>
            <a:pPr marL="114300" indent="0">
              <a:buNone/>
            </a:pPr>
            <a:r>
              <a:rPr lang="en-US" sz="1600" dirty="0" smtClean="0"/>
              <a:t>Tom und </a:t>
            </a:r>
            <a:r>
              <a:rPr lang="en-US" sz="1600" dirty="0" err="1" smtClean="0"/>
              <a:t>Anja</a:t>
            </a:r>
            <a:r>
              <a:rPr lang="en-US" sz="1600" dirty="0" smtClean="0"/>
              <a:t> </a:t>
            </a:r>
            <a:r>
              <a:rPr lang="en-US" sz="1600" dirty="0" err="1" smtClean="0"/>
              <a:t>sind</a:t>
            </a:r>
            <a:r>
              <a:rPr lang="en-US" sz="1600" dirty="0" smtClean="0"/>
              <a:t> </a:t>
            </a:r>
            <a:r>
              <a:rPr lang="en-US" sz="1600" dirty="0" err="1" smtClean="0"/>
              <a:t>Geschwister</a:t>
            </a:r>
            <a:r>
              <a:rPr lang="en-US" sz="1600" dirty="0" smtClean="0"/>
              <a:t>.</a:t>
            </a:r>
          </a:p>
          <a:p>
            <a:pPr marL="114300" indent="0">
              <a:buNone/>
            </a:pPr>
            <a:endParaRPr lang="en-US" sz="1600" dirty="0" smtClean="0"/>
          </a:p>
          <a:p>
            <a:r>
              <a:rPr lang="en-US" sz="1600" dirty="0" err="1" smtClean="0"/>
              <a:t>Wer</a:t>
            </a:r>
            <a:r>
              <a:rPr lang="en-US" sz="1600" dirty="0" smtClean="0"/>
              <a:t> </a:t>
            </a:r>
            <a:r>
              <a:rPr lang="en-US" sz="1600" dirty="0" err="1" smtClean="0"/>
              <a:t>ist</a:t>
            </a:r>
            <a:r>
              <a:rPr lang="en-US" sz="1600" dirty="0" smtClean="0"/>
              <a:t> das?</a:t>
            </a:r>
          </a:p>
          <a:p>
            <a:r>
              <a:rPr lang="en-US" sz="1600" dirty="0" smtClean="0"/>
              <a:t>Wie </a:t>
            </a:r>
            <a:r>
              <a:rPr lang="en-US" sz="1600" dirty="0" err="1" smtClean="0"/>
              <a:t>sieht</a:t>
            </a:r>
            <a:r>
              <a:rPr lang="en-US" sz="1600" dirty="0" smtClean="0"/>
              <a:t> Toms ….. </a:t>
            </a:r>
            <a:r>
              <a:rPr lang="en-US" sz="1600" dirty="0" err="1" smtClean="0"/>
              <a:t>aus</a:t>
            </a:r>
            <a:r>
              <a:rPr lang="en-US" sz="1600" dirty="0" smtClean="0"/>
              <a:t>?</a:t>
            </a:r>
          </a:p>
          <a:p>
            <a:r>
              <a:rPr lang="en-US" sz="1600" dirty="0" smtClean="0"/>
              <a:t>Wie </a:t>
            </a:r>
            <a:r>
              <a:rPr lang="en-US" sz="1600" dirty="0" err="1" smtClean="0"/>
              <a:t>sieht</a:t>
            </a:r>
            <a:r>
              <a:rPr lang="en-US" sz="1600" dirty="0" smtClean="0"/>
              <a:t> </a:t>
            </a:r>
            <a:r>
              <a:rPr lang="en-US" sz="1600" dirty="0" err="1" smtClean="0"/>
              <a:t>sein</a:t>
            </a:r>
            <a:r>
              <a:rPr lang="en-US" sz="1600" dirty="0" smtClean="0"/>
              <a:t>(e) ….. </a:t>
            </a:r>
            <a:r>
              <a:rPr lang="en-US" sz="1600" dirty="0" err="1" smtClean="0"/>
              <a:t>aus</a:t>
            </a:r>
            <a:r>
              <a:rPr lang="en-US" sz="1600" dirty="0" smtClean="0"/>
              <a:t>?</a:t>
            </a:r>
          </a:p>
          <a:p>
            <a:r>
              <a:rPr lang="en-US" sz="1600" dirty="0" smtClean="0"/>
              <a:t>Wie </a:t>
            </a:r>
            <a:r>
              <a:rPr lang="en-US" sz="1600" dirty="0" err="1" smtClean="0"/>
              <a:t>ist</a:t>
            </a:r>
            <a:r>
              <a:rPr lang="en-US" sz="1600" dirty="0" smtClean="0"/>
              <a:t> </a:t>
            </a:r>
            <a:r>
              <a:rPr lang="en-US" sz="1600" dirty="0" err="1" smtClean="0"/>
              <a:t>sein</a:t>
            </a:r>
            <a:r>
              <a:rPr lang="en-US" sz="1600" dirty="0" smtClean="0"/>
              <a:t>(e) …. ? (trait)</a:t>
            </a:r>
          </a:p>
          <a:p>
            <a:endParaRPr lang="en-US" sz="1600" dirty="0" smtClean="0"/>
          </a:p>
          <a:p>
            <a:r>
              <a:rPr lang="en-US" sz="1600" dirty="0" smtClean="0"/>
              <a:t>Wie </a:t>
            </a:r>
            <a:r>
              <a:rPr lang="en-US" sz="1600" dirty="0" err="1" smtClean="0"/>
              <a:t>sieht</a:t>
            </a:r>
            <a:r>
              <a:rPr lang="en-US" sz="1600" dirty="0" smtClean="0"/>
              <a:t> </a:t>
            </a:r>
            <a:r>
              <a:rPr lang="en-US" sz="1600" dirty="0" err="1" smtClean="0"/>
              <a:t>Anjas</a:t>
            </a:r>
            <a:r>
              <a:rPr lang="en-US" sz="1600" dirty="0" smtClean="0"/>
              <a:t> …. </a:t>
            </a:r>
            <a:r>
              <a:rPr lang="en-US" sz="1600" dirty="0" err="1" smtClean="0"/>
              <a:t>aus</a:t>
            </a:r>
            <a:r>
              <a:rPr lang="en-US" sz="1600" dirty="0" smtClean="0"/>
              <a:t>?</a:t>
            </a:r>
          </a:p>
          <a:p>
            <a:r>
              <a:rPr lang="en-US" sz="1600" dirty="0" smtClean="0"/>
              <a:t>Wie </a:t>
            </a:r>
            <a:r>
              <a:rPr lang="en-US" sz="1600" dirty="0" err="1" smtClean="0"/>
              <a:t>sieht</a:t>
            </a:r>
            <a:r>
              <a:rPr lang="en-US" sz="1600" dirty="0" smtClean="0"/>
              <a:t> </a:t>
            </a:r>
            <a:r>
              <a:rPr lang="en-US" sz="1600" dirty="0" err="1" smtClean="0"/>
              <a:t>ihr</a:t>
            </a:r>
            <a:r>
              <a:rPr lang="en-US" sz="1600" dirty="0" smtClean="0"/>
              <a:t>(e) …. </a:t>
            </a:r>
            <a:r>
              <a:rPr lang="en-US" sz="1600" dirty="0" err="1" smtClean="0"/>
              <a:t>aus</a:t>
            </a:r>
            <a:r>
              <a:rPr lang="en-US" sz="1600" dirty="0" smtClean="0"/>
              <a:t>?</a:t>
            </a:r>
          </a:p>
          <a:p>
            <a:r>
              <a:rPr lang="en-US" sz="1600" dirty="0"/>
              <a:t>Wie </a:t>
            </a:r>
            <a:r>
              <a:rPr lang="en-US" sz="1600" dirty="0" err="1"/>
              <a:t>ist</a:t>
            </a:r>
            <a:r>
              <a:rPr lang="en-US" sz="1600" dirty="0"/>
              <a:t> </a:t>
            </a:r>
            <a:r>
              <a:rPr lang="en-US" sz="1600" dirty="0" err="1" smtClean="0"/>
              <a:t>ihr</a:t>
            </a:r>
            <a:r>
              <a:rPr lang="en-US" sz="1600" dirty="0" smtClean="0"/>
              <a:t>(</a:t>
            </a:r>
            <a:r>
              <a:rPr lang="en-US" sz="1600" dirty="0"/>
              <a:t>e) …. ? (trait)</a:t>
            </a:r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Wie </a:t>
            </a:r>
            <a:r>
              <a:rPr lang="en-US" sz="1600" dirty="0" err="1" smtClean="0"/>
              <a:t>sehen</a:t>
            </a:r>
            <a:r>
              <a:rPr lang="en-US" sz="1600" dirty="0" smtClean="0"/>
              <a:t> </a:t>
            </a:r>
            <a:r>
              <a:rPr lang="en-US" sz="1600" dirty="0" err="1" smtClean="0"/>
              <a:t>ihre</a:t>
            </a:r>
            <a:r>
              <a:rPr lang="en-US" sz="1600" dirty="0" smtClean="0"/>
              <a:t> (plural – their) </a:t>
            </a:r>
            <a:r>
              <a:rPr lang="en-US" sz="1600" dirty="0" err="1" smtClean="0"/>
              <a:t>Eltern</a:t>
            </a:r>
            <a:r>
              <a:rPr lang="en-US" sz="1600" dirty="0" smtClean="0"/>
              <a:t> </a:t>
            </a:r>
            <a:r>
              <a:rPr lang="en-US" sz="1600" dirty="0" err="1" smtClean="0"/>
              <a:t>aus</a:t>
            </a:r>
            <a:r>
              <a:rPr lang="en-US" sz="1600" dirty="0" smtClean="0"/>
              <a:t>? </a:t>
            </a:r>
          </a:p>
          <a:p>
            <a:r>
              <a:rPr lang="en-US" sz="1600" dirty="0" smtClean="0"/>
              <a:t>Wie </a:t>
            </a:r>
            <a:r>
              <a:rPr lang="en-US" sz="1600" dirty="0" err="1" smtClean="0"/>
              <a:t>sehen</a:t>
            </a:r>
            <a:r>
              <a:rPr lang="en-US" sz="1600" dirty="0" smtClean="0"/>
              <a:t> </a:t>
            </a:r>
            <a:r>
              <a:rPr lang="en-US" sz="1600" dirty="0" err="1"/>
              <a:t>i</a:t>
            </a:r>
            <a:r>
              <a:rPr lang="en-US" sz="1600" dirty="0" err="1" smtClean="0"/>
              <a:t>hre</a:t>
            </a:r>
            <a:r>
              <a:rPr lang="en-US" sz="1600" dirty="0" smtClean="0"/>
              <a:t> </a:t>
            </a:r>
            <a:r>
              <a:rPr lang="en-US" sz="1600" dirty="0" err="1" smtClean="0"/>
              <a:t>Großeltern</a:t>
            </a:r>
            <a:r>
              <a:rPr lang="en-US" sz="1600" dirty="0" smtClean="0"/>
              <a:t> </a:t>
            </a:r>
            <a:r>
              <a:rPr lang="en-US" sz="1600" dirty="0" err="1" smtClean="0"/>
              <a:t>aus</a:t>
            </a:r>
            <a:r>
              <a:rPr lang="en-US" sz="1600" dirty="0" smtClean="0"/>
              <a:t>? </a:t>
            </a:r>
            <a:endParaRPr lang="en-US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2900" dirty="0" smtClean="0"/>
              <a:t>die Mutter, der </a:t>
            </a:r>
            <a:r>
              <a:rPr lang="en-US" sz="2900" dirty="0" err="1" smtClean="0"/>
              <a:t>Vater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Schwester</a:t>
            </a:r>
            <a:r>
              <a:rPr lang="en-US" sz="2900" dirty="0" smtClean="0"/>
              <a:t>, der </a:t>
            </a:r>
            <a:r>
              <a:rPr lang="en-US" sz="2900" dirty="0" err="1" smtClean="0"/>
              <a:t>Bruder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Tante</a:t>
            </a:r>
            <a:r>
              <a:rPr lang="en-US" sz="2900" dirty="0" smtClean="0"/>
              <a:t>, der </a:t>
            </a:r>
            <a:r>
              <a:rPr lang="en-US" sz="2900" dirty="0" err="1" smtClean="0"/>
              <a:t>Onkel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Großmutter</a:t>
            </a:r>
            <a:r>
              <a:rPr lang="en-US" sz="2900" dirty="0" smtClean="0"/>
              <a:t>, der </a:t>
            </a:r>
            <a:r>
              <a:rPr lang="en-US" sz="2900" dirty="0" err="1" smtClean="0"/>
              <a:t>Großvater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Cousine</a:t>
            </a:r>
            <a:r>
              <a:rPr lang="en-US" sz="2900" dirty="0" smtClean="0"/>
              <a:t>, der Cousin</a:t>
            </a:r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Eltern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Großeltern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Geschwister</a:t>
            </a:r>
            <a:endParaRPr lang="en-US" sz="2900" dirty="0" smtClean="0"/>
          </a:p>
          <a:p>
            <a:r>
              <a:rPr lang="en-US" sz="2900" dirty="0" smtClean="0"/>
              <a:t>die Frau, der Mann</a:t>
            </a:r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Haustiere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Katze</a:t>
            </a:r>
            <a:r>
              <a:rPr lang="en-US" sz="2900" dirty="0" smtClean="0"/>
              <a:t>, der </a:t>
            </a:r>
            <a:r>
              <a:rPr lang="en-US" sz="2900" dirty="0" err="1" smtClean="0"/>
              <a:t>Hund</a:t>
            </a:r>
            <a:endParaRPr lang="en-US" sz="2900" dirty="0" smtClean="0"/>
          </a:p>
          <a:p>
            <a:endParaRPr lang="en-US" sz="2900" dirty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Nichte</a:t>
            </a:r>
            <a:r>
              <a:rPr lang="en-US" sz="2900" dirty="0" smtClean="0"/>
              <a:t>, der </a:t>
            </a:r>
            <a:r>
              <a:rPr lang="en-US" sz="2900" dirty="0" err="1" smtClean="0"/>
              <a:t>Neffe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Zwillinge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Enkelin</a:t>
            </a:r>
            <a:r>
              <a:rPr lang="en-US" sz="2900" dirty="0" smtClean="0"/>
              <a:t>, der </a:t>
            </a:r>
            <a:r>
              <a:rPr lang="en-US" sz="2900" dirty="0" err="1" smtClean="0"/>
              <a:t>Enkel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Freundin</a:t>
            </a:r>
            <a:r>
              <a:rPr lang="en-US" sz="2900" dirty="0" smtClean="0"/>
              <a:t>, der Freund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78201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99623231"/>
              </p:ext>
            </p:extLst>
          </p:nvPr>
        </p:nvGraphicFramePr>
        <p:xfrm>
          <a:off x="213445" y="297979"/>
          <a:ext cx="3917550" cy="639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9650"/>
                <a:gridCol w="559650"/>
                <a:gridCol w="559650"/>
                <a:gridCol w="559650"/>
                <a:gridCol w="559650"/>
                <a:gridCol w="559650"/>
                <a:gridCol w="559650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12/10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12/11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12/12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12/13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12/14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week 15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16.5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13.5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17.5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23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uex</a:t>
                      </a:r>
                      <a:r>
                        <a:rPr lang="en-US" sz="1200" dirty="0" smtClean="0"/>
                        <a:t> 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45452127"/>
              </p:ext>
            </p:extLst>
          </p:nvPr>
        </p:nvGraphicFramePr>
        <p:xfrm>
          <a:off x="4419601" y="322664"/>
          <a:ext cx="4047659" cy="6426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8237"/>
                <a:gridCol w="578237"/>
                <a:gridCol w="578237"/>
                <a:gridCol w="578237"/>
                <a:gridCol w="578237"/>
                <a:gridCol w="578237"/>
                <a:gridCol w="578237"/>
              </a:tblGrid>
              <a:tr h="363625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12/10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12/11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12/12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12/13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12/14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week 15</a:t>
                      </a:r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21</a:t>
                      </a:r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14.5</a:t>
                      </a:r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19.5</a:t>
                      </a:r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11.5</a:t>
                      </a:r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18.5</a:t>
                      </a:r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21.5</a:t>
                      </a:r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9.5</a:t>
                      </a:r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18</a:t>
                      </a:r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9.5</a:t>
                      </a:r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25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2052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19723974"/>
              </p:ext>
            </p:extLst>
          </p:nvPr>
        </p:nvGraphicFramePr>
        <p:xfrm>
          <a:off x="457200" y="324805"/>
          <a:ext cx="3657600" cy="639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#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12/03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12/4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12/5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week 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uex</a:t>
                      </a:r>
                      <a:r>
                        <a:rPr lang="en-US" sz="1200" dirty="0" smtClean="0"/>
                        <a:t> 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uex</a:t>
                      </a:r>
                      <a:r>
                        <a:rPr lang="en-US" sz="1200" dirty="0" smtClean="0"/>
                        <a:t> 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99678830"/>
              </p:ext>
            </p:extLst>
          </p:nvPr>
        </p:nvGraphicFramePr>
        <p:xfrm>
          <a:off x="4419600" y="321191"/>
          <a:ext cx="3657600" cy="6415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62146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4953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#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12/3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12/4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12/5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week 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4953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4953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4953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4953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4953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4953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4953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4953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4953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4953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4953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4953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4953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ex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4953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4953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4953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5235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Sky">
      <a:dk1>
        <a:sysClr val="windowText" lastClr="000000"/>
      </a:dk1>
      <a:lt1>
        <a:sysClr val="window" lastClr="FFFFFF"/>
      </a:lt1>
      <a:dk2>
        <a:srgbClr val="1782BF"/>
      </a:dk2>
      <a:lt2>
        <a:srgbClr val="62BCE9"/>
      </a:lt2>
      <a:accent1>
        <a:srgbClr val="073779"/>
      </a:accent1>
      <a:accent2>
        <a:srgbClr val="8FD9FB"/>
      </a:accent2>
      <a:accent3>
        <a:srgbClr val="FFCC00"/>
      </a:accent3>
      <a:accent4>
        <a:srgbClr val="EB6615"/>
      </a:accent4>
      <a:accent5>
        <a:srgbClr val="C76402"/>
      </a:accent5>
      <a:accent6>
        <a:srgbClr val="B523B4"/>
      </a:accent6>
      <a:hlink>
        <a:srgbClr val="FFDE26"/>
      </a:hlink>
      <a:folHlink>
        <a:srgbClr val="DEBE00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14190</TotalTime>
  <Words>2073</Words>
  <Application>Microsoft Macintosh PowerPoint</Application>
  <PresentationFormat>On-screen Show (4:3)</PresentationFormat>
  <Paragraphs>1139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Adjacency</vt:lpstr>
      <vt:lpstr>Deutsch 1</vt:lpstr>
      <vt:lpstr>Montag, der 17. Dezember 2012 Deutsch 1, G Stunde         Heute ist ein G - Tag</vt:lpstr>
      <vt:lpstr>Hausaufgaben-Homework</vt:lpstr>
      <vt:lpstr>PowerPoint Presentation</vt:lpstr>
      <vt:lpstr>Sentences structure &amp; Pronouns</vt:lpstr>
      <vt:lpstr>Mein Bericht über …. (Phil)</vt:lpstr>
      <vt:lpstr>Beschreibe die Familienmitglieder</vt:lpstr>
      <vt:lpstr>PowerPoint Presentation</vt:lpstr>
      <vt:lpstr>PowerPoint Presentation</vt:lpstr>
      <vt:lpstr>PowerPoint Presentation</vt:lpstr>
      <vt:lpstr>PowerPoint Presentation</vt:lpstr>
      <vt:lpstr>haben – to have </vt:lpstr>
      <vt:lpstr>Meine Familie This is what you can show in your presentation</vt:lpstr>
      <vt:lpstr>Meine Familie This is what I would like to hear (for a male family member)</vt:lpstr>
      <vt:lpstr>Meine Familie – your turn</vt:lpstr>
      <vt:lpstr>Meine Familie – your turn</vt:lpstr>
      <vt:lpstr>Beschreibe die Person:</vt:lpstr>
      <vt:lpstr>Log-in information for Netbook</vt:lpstr>
      <vt:lpstr>Vokabeln Texte Seite 25</vt:lpstr>
      <vt:lpstr>Portfolio  </vt:lpstr>
      <vt:lpstr>PowerPoint Presentation</vt:lpstr>
      <vt:lpstr>PowerPoint Presentation</vt:lpstr>
      <vt:lpstr>Beschreibe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Britta Scheibel</dc:creator>
  <cp:lastModifiedBy>Britta Scheibel</cp:lastModifiedBy>
  <cp:revision>358</cp:revision>
  <dcterms:created xsi:type="dcterms:W3CDTF">2012-09-05T12:16:07Z</dcterms:created>
  <dcterms:modified xsi:type="dcterms:W3CDTF">2012-12-17T14:37:00Z</dcterms:modified>
</cp:coreProperties>
</file>