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56"/>
  </p:notesMasterIdLst>
  <p:sldIdLst>
    <p:sldId id="256" r:id="rId2"/>
    <p:sldId id="354" r:id="rId3"/>
    <p:sldId id="373" r:id="rId4"/>
    <p:sldId id="289" r:id="rId5"/>
    <p:sldId id="371" r:id="rId6"/>
    <p:sldId id="372" r:id="rId7"/>
    <p:sldId id="370" r:id="rId8"/>
    <p:sldId id="369" r:id="rId9"/>
    <p:sldId id="364" r:id="rId10"/>
    <p:sldId id="367" r:id="rId11"/>
    <p:sldId id="368" r:id="rId12"/>
    <p:sldId id="366" r:id="rId13"/>
    <p:sldId id="362" r:id="rId14"/>
    <p:sldId id="363" r:id="rId15"/>
    <p:sldId id="360" r:id="rId16"/>
    <p:sldId id="361" r:id="rId17"/>
    <p:sldId id="355" r:id="rId18"/>
    <p:sldId id="358" r:id="rId19"/>
    <p:sldId id="359" r:id="rId20"/>
    <p:sldId id="356" r:id="rId21"/>
    <p:sldId id="353" r:id="rId22"/>
    <p:sldId id="351" r:id="rId23"/>
    <p:sldId id="349" r:id="rId24"/>
    <p:sldId id="348" r:id="rId25"/>
    <p:sldId id="339" r:id="rId26"/>
    <p:sldId id="340" r:id="rId27"/>
    <p:sldId id="343" r:id="rId28"/>
    <p:sldId id="344" r:id="rId29"/>
    <p:sldId id="345" r:id="rId30"/>
    <p:sldId id="346" r:id="rId31"/>
    <p:sldId id="336" r:id="rId32"/>
    <p:sldId id="337" r:id="rId33"/>
    <p:sldId id="342" r:id="rId34"/>
    <p:sldId id="320" r:id="rId35"/>
    <p:sldId id="347" r:id="rId36"/>
    <p:sldId id="341" r:id="rId37"/>
    <p:sldId id="325" r:id="rId38"/>
    <p:sldId id="322" r:id="rId39"/>
    <p:sldId id="318" r:id="rId40"/>
    <p:sldId id="310" r:id="rId41"/>
    <p:sldId id="298" r:id="rId42"/>
    <p:sldId id="299" r:id="rId43"/>
    <p:sldId id="300" r:id="rId44"/>
    <p:sldId id="301" r:id="rId45"/>
    <p:sldId id="294" r:id="rId46"/>
    <p:sldId id="278" r:id="rId47"/>
    <p:sldId id="297" r:id="rId48"/>
    <p:sldId id="338" r:id="rId49"/>
    <p:sldId id="352" r:id="rId50"/>
    <p:sldId id="365" r:id="rId51"/>
    <p:sldId id="324" r:id="rId52"/>
    <p:sldId id="350" r:id="rId53"/>
    <p:sldId id="334" r:id="rId54"/>
    <p:sldId id="357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B1C0C-BA36-0F41-B652-8C8072DCED00}" type="datetimeFigureOut">
              <a:rPr lang="en-US" smtClean="0"/>
              <a:t>5/24/13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64E39-C80D-4844-8E8B-C0489DC3B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88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5/24/13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5/24/13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hsgerman.weebly.com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Deutsch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 </a:t>
            </a:r>
            <a:r>
              <a:rPr lang="en-US" dirty="0" err="1" smtClean="0"/>
              <a:t>Stunde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4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Präsentation</a:t>
            </a:r>
            <a:r>
              <a:rPr lang="en-US" sz="3200" dirty="0" smtClean="0"/>
              <a:t> </a:t>
            </a:r>
            <a:r>
              <a:rPr lang="en-US" sz="3200" dirty="0" err="1" smtClean="0"/>
              <a:t>Teil</a:t>
            </a:r>
            <a:r>
              <a:rPr lang="en-US" sz="3200" dirty="0" smtClean="0"/>
              <a:t> 2  (in the store)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A: Hallo! Oh! Wie </a:t>
            </a:r>
            <a:r>
              <a:rPr lang="en-US" dirty="0" err="1" smtClean="0"/>
              <a:t>geht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dir</a:t>
            </a:r>
            <a:r>
              <a:rPr lang="en-US" dirty="0" smtClean="0"/>
              <a:t>?</a:t>
            </a:r>
          </a:p>
          <a:p>
            <a:r>
              <a:rPr lang="en-US" dirty="0" smtClean="0"/>
              <a:t>C: Hallo! </a:t>
            </a:r>
            <a:r>
              <a:rPr lang="en-US" dirty="0" err="1" smtClean="0"/>
              <a:t>mir</a:t>
            </a:r>
            <a:r>
              <a:rPr lang="en-US" dirty="0" smtClean="0"/>
              <a:t> </a:t>
            </a:r>
            <a:r>
              <a:rPr lang="en-US" dirty="0" err="1" smtClean="0"/>
              <a:t>geht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gut. Und </a:t>
            </a:r>
            <a:r>
              <a:rPr lang="en-US" dirty="0" err="1" smtClean="0"/>
              <a:t>dir</a:t>
            </a:r>
            <a:r>
              <a:rPr lang="en-US" dirty="0" smtClean="0"/>
              <a:t>?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Geht</a:t>
            </a:r>
            <a:r>
              <a:rPr lang="en-US" dirty="0" smtClean="0"/>
              <a:t> so. (= I’m ok) (gut)</a:t>
            </a:r>
          </a:p>
          <a:p>
            <a:r>
              <a:rPr lang="en-US" dirty="0" smtClean="0"/>
              <a:t>B: Das </a:t>
            </a:r>
            <a:r>
              <a:rPr lang="en-US" dirty="0" err="1" smtClean="0"/>
              <a:t>ist</a:t>
            </a:r>
            <a:r>
              <a:rPr lang="en-US" dirty="0" smtClean="0"/>
              <a:t> gut. Wie </a:t>
            </a:r>
            <a:r>
              <a:rPr lang="en-US" dirty="0" err="1" smtClean="0"/>
              <a:t>heisst</a:t>
            </a:r>
            <a:r>
              <a:rPr lang="en-US" dirty="0" smtClean="0"/>
              <a:t> </a:t>
            </a:r>
            <a:r>
              <a:rPr lang="en-US" dirty="0" err="1" smtClean="0"/>
              <a:t>deine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C: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 </a:t>
            </a:r>
            <a:r>
              <a:rPr lang="en-US" dirty="0" err="1" smtClean="0"/>
              <a:t>heisst</a:t>
            </a:r>
            <a:r>
              <a:rPr lang="en-US" dirty="0" smtClean="0"/>
              <a:t> …..  Und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heisst</a:t>
            </a:r>
            <a:r>
              <a:rPr lang="en-US" dirty="0" smtClean="0"/>
              <a:t> </a:t>
            </a:r>
            <a:r>
              <a:rPr lang="en-US" dirty="0" err="1" smtClean="0"/>
              <a:t>deine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B: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 </a:t>
            </a:r>
            <a:r>
              <a:rPr lang="en-US" dirty="0" err="1" smtClean="0"/>
              <a:t>heisst</a:t>
            </a:r>
            <a:r>
              <a:rPr lang="en-US" dirty="0" smtClean="0"/>
              <a:t> ….  </a:t>
            </a:r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Fächer</a:t>
            </a:r>
            <a:r>
              <a:rPr lang="en-US" dirty="0" smtClean="0"/>
              <a:t> hast du?</a:t>
            </a:r>
          </a:p>
          <a:p>
            <a:r>
              <a:rPr lang="en-US" dirty="0" smtClean="0"/>
              <a:t>C: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Mathe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Englisch</a:t>
            </a:r>
            <a:r>
              <a:rPr lang="en-US" dirty="0"/>
              <a:t> </a:t>
            </a:r>
            <a:r>
              <a:rPr lang="en-US" dirty="0" smtClean="0"/>
              <a:t>und Deutsch.  </a:t>
            </a:r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Fächer</a:t>
            </a:r>
            <a:r>
              <a:rPr lang="en-US" dirty="0" smtClean="0"/>
              <a:t> hast du </a:t>
            </a:r>
            <a:r>
              <a:rPr lang="en-US" dirty="0" err="1" smtClean="0"/>
              <a:t>gern</a:t>
            </a:r>
            <a:r>
              <a:rPr lang="en-US" dirty="0" smtClean="0"/>
              <a:t>? Was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dein</a:t>
            </a:r>
            <a:r>
              <a:rPr lang="en-US" dirty="0" smtClean="0"/>
              <a:t> </a:t>
            </a:r>
            <a:r>
              <a:rPr lang="en-US" dirty="0" err="1" smtClean="0"/>
              <a:t>Lieblingsfach</a:t>
            </a:r>
            <a:r>
              <a:rPr lang="en-US" dirty="0" smtClean="0"/>
              <a:t>?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Lieblingsfächer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Kunst</a:t>
            </a:r>
            <a:r>
              <a:rPr lang="en-US" dirty="0"/>
              <a:t> </a:t>
            </a:r>
            <a:r>
              <a:rPr lang="en-US" dirty="0" smtClean="0"/>
              <a:t>und </a:t>
            </a:r>
            <a:r>
              <a:rPr lang="en-US" dirty="0" err="1" smtClean="0"/>
              <a:t>Englisch</a:t>
            </a:r>
            <a:r>
              <a:rPr lang="en-US" dirty="0" smtClean="0"/>
              <a:t>. Und du?</a:t>
            </a:r>
          </a:p>
          <a:p>
            <a:r>
              <a:rPr lang="en-US" dirty="0" smtClean="0"/>
              <a:t>C: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Lieblingsfächer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Biologie</a:t>
            </a:r>
            <a:r>
              <a:rPr lang="en-US" dirty="0" smtClean="0"/>
              <a:t> und </a:t>
            </a:r>
            <a:r>
              <a:rPr lang="en-US" dirty="0" err="1" smtClean="0"/>
              <a:t>Mathe</a:t>
            </a:r>
            <a:r>
              <a:rPr lang="en-US" dirty="0" smtClean="0"/>
              <a:t>. </a:t>
            </a:r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Fächer</a:t>
            </a:r>
            <a:r>
              <a:rPr lang="en-US" dirty="0" smtClean="0"/>
              <a:t> hast du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?</a:t>
            </a:r>
          </a:p>
          <a:p>
            <a:r>
              <a:rPr lang="en-US" dirty="0" smtClean="0"/>
              <a:t>B: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Geschichte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. </a:t>
            </a:r>
            <a:r>
              <a:rPr lang="en-US" dirty="0" err="1" smtClean="0"/>
              <a:t>Welche</a:t>
            </a:r>
            <a:r>
              <a:rPr lang="en-US" dirty="0" smtClean="0"/>
              <a:t> Note hast du in </a:t>
            </a:r>
            <a:r>
              <a:rPr lang="en-US" dirty="0" err="1" smtClean="0"/>
              <a:t>Mathe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C:Meine</a:t>
            </a:r>
            <a:r>
              <a:rPr lang="en-US" dirty="0" smtClean="0"/>
              <a:t> Note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Eins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B: 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gut!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338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Präsentation</a:t>
            </a:r>
            <a:r>
              <a:rPr lang="en-US" sz="3200" dirty="0" smtClean="0"/>
              <a:t> </a:t>
            </a:r>
            <a:r>
              <a:rPr lang="en-US" sz="3200" dirty="0" err="1" smtClean="0"/>
              <a:t>Teil</a:t>
            </a:r>
            <a:r>
              <a:rPr lang="en-US" sz="3200" dirty="0" smtClean="0"/>
              <a:t> 3 – in the store asking for supplies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A: </a:t>
            </a:r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die </a:t>
            </a:r>
            <a:r>
              <a:rPr lang="en-US" dirty="0" err="1" smtClean="0"/>
              <a:t>Taschenrechner</a:t>
            </a:r>
            <a:r>
              <a:rPr lang="en-US" dirty="0" smtClean="0"/>
              <a:t>?</a:t>
            </a:r>
          </a:p>
          <a:p>
            <a:r>
              <a:rPr lang="en-US" dirty="0" smtClean="0"/>
              <a:t>C: Dort </a:t>
            </a:r>
            <a:r>
              <a:rPr lang="en-US" dirty="0" err="1" smtClean="0"/>
              <a:t>drüben</a:t>
            </a:r>
            <a:r>
              <a:rPr lang="en-US" dirty="0" smtClean="0"/>
              <a:t>. (Die </a:t>
            </a:r>
            <a:r>
              <a:rPr lang="en-US" dirty="0" err="1" smtClean="0"/>
              <a:t>Taschenrechner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da </a:t>
            </a:r>
            <a:r>
              <a:rPr lang="en-US" dirty="0" err="1" smtClean="0"/>
              <a:t>hinten</a:t>
            </a:r>
            <a:r>
              <a:rPr lang="en-US" dirty="0" smtClean="0"/>
              <a:t>.)</a:t>
            </a:r>
          </a:p>
          <a:p>
            <a:r>
              <a:rPr lang="en-US" dirty="0" smtClean="0"/>
              <a:t>B: Was </a:t>
            </a:r>
            <a:r>
              <a:rPr lang="en-US" dirty="0" err="1" smtClean="0"/>
              <a:t>kosten</a:t>
            </a:r>
            <a:r>
              <a:rPr lang="en-US" dirty="0" smtClean="0"/>
              <a:t> die </a:t>
            </a:r>
            <a:r>
              <a:rPr lang="en-US" dirty="0" err="1" smtClean="0"/>
              <a:t>Taschenrechner</a:t>
            </a:r>
            <a:r>
              <a:rPr lang="en-US" dirty="0" smtClean="0"/>
              <a:t>? (Was </a:t>
            </a:r>
            <a:r>
              <a:rPr lang="en-US" dirty="0" err="1" smtClean="0"/>
              <a:t>kostet</a:t>
            </a:r>
            <a:r>
              <a:rPr lang="en-US" dirty="0" smtClean="0"/>
              <a:t> der </a:t>
            </a:r>
            <a:r>
              <a:rPr lang="en-US" dirty="0" err="1" smtClean="0"/>
              <a:t>Taschenrechner</a:t>
            </a:r>
            <a:r>
              <a:rPr lang="en-US" dirty="0" smtClean="0"/>
              <a:t>?)</a:t>
            </a:r>
          </a:p>
          <a:p>
            <a:r>
              <a:rPr lang="en-US" dirty="0" smtClean="0"/>
              <a:t>C: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kosten</a:t>
            </a:r>
            <a:r>
              <a:rPr lang="en-US" dirty="0" smtClean="0"/>
              <a:t> 113 Euro.</a:t>
            </a:r>
          </a:p>
          <a:p>
            <a:r>
              <a:rPr lang="en-US" dirty="0" smtClean="0"/>
              <a:t>A: 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teuer</a:t>
            </a:r>
            <a:r>
              <a:rPr lang="en-US" dirty="0" smtClean="0"/>
              <a:t>!  (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teuer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B: Was </a:t>
            </a:r>
            <a:r>
              <a:rPr lang="en-US" dirty="0" err="1" smtClean="0"/>
              <a:t>kostet</a:t>
            </a:r>
            <a:r>
              <a:rPr lang="en-US" dirty="0" smtClean="0"/>
              <a:t> das Heft?</a:t>
            </a:r>
          </a:p>
          <a:p>
            <a:r>
              <a:rPr lang="en-US" dirty="0" smtClean="0"/>
              <a:t>C: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kostet</a:t>
            </a:r>
            <a:r>
              <a:rPr lang="en-US" dirty="0" smtClean="0"/>
              <a:t> 3 Euro (-.99 cent).  </a:t>
            </a:r>
          </a:p>
          <a:p>
            <a:r>
              <a:rPr lang="en-US" dirty="0" smtClean="0"/>
              <a:t>B: 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billig</a:t>
            </a:r>
            <a:r>
              <a:rPr lang="en-US" dirty="0" smtClean="0"/>
              <a:t>. (Das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preiswert</a:t>
            </a:r>
            <a:r>
              <a:rPr lang="en-US" dirty="0" smtClean="0"/>
              <a:t>)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die </a:t>
            </a:r>
            <a:r>
              <a:rPr lang="en-US" dirty="0" err="1" smtClean="0"/>
              <a:t>Kulis</a:t>
            </a:r>
            <a:r>
              <a:rPr lang="en-US" dirty="0" smtClean="0"/>
              <a:t>?</a:t>
            </a:r>
          </a:p>
          <a:p>
            <a:r>
              <a:rPr lang="en-US" dirty="0" smtClean="0"/>
              <a:t>C: Die </a:t>
            </a:r>
            <a:r>
              <a:rPr lang="en-US" dirty="0" err="1" smtClean="0"/>
              <a:t>Kulis</a:t>
            </a:r>
            <a:r>
              <a:rPr lang="en-US" dirty="0" smtClean="0"/>
              <a:t> (</a:t>
            </a:r>
            <a:r>
              <a:rPr lang="en-US" dirty="0" err="1" smtClean="0"/>
              <a:t>Sie</a:t>
            </a:r>
            <a:r>
              <a:rPr lang="en-US" dirty="0" smtClean="0"/>
              <a:t>)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hier</a:t>
            </a:r>
            <a:r>
              <a:rPr lang="en-US" dirty="0" smtClean="0"/>
              <a:t> </a:t>
            </a:r>
            <a:r>
              <a:rPr lang="en-US" dirty="0" err="1" smtClean="0"/>
              <a:t>vorn</a:t>
            </a:r>
            <a:r>
              <a:rPr lang="en-US" dirty="0" smtClean="0"/>
              <a:t>. (da </a:t>
            </a:r>
            <a:r>
              <a:rPr lang="en-US" dirty="0" err="1" smtClean="0"/>
              <a:t>vorn</a:t>
            </a:r>
            <a:r>
              <a:rPr lang="en-US" dirty="0" smtClean="0"/>
              <a:t>)</a:t>
            </a:r>
          </a:p>
          <a:p>
            <a:r>
              <a:rPr lang="en-US" dirty="0" smtClean="0"/>
              <a:t>B: Was </a:t>
            </a:r>
            <a:r>
              <a:rPr lang="en-US" dirty="0" err="1" smtClean="0"/>
              <a:t>kosten</a:t>
            </a:r>
            <a:r>
              <a:rPr lang="en-US" dirty="0" smtClean="0"/>
              <a:t> die </a:t>
            </a:r>
            <a:r>
              <a:rPr lang="en-US" dirty="0" err="1" smtClean="0"/>
              <a:t>Kulis</a:t>
            </a:r>
            <a:r>
              <a:rPr lang="en-US" dirty="0" smtClean="0"/>
              <a:t>?</a:t>
            </a:r>
          </a:p>
          <a:p>
            <a:r>
              <a:rPr lang="en-US" dirty="0" smtClean="0"/>
              <a:t>C: Die </a:t>
            </a:r>
            <a:r>
              <a:rPr lang="en-US" dirty="0" err="1" smtClean="0"/>
              <a:t>Kulis</a:t>
            </a:r>
            <a:r>
              <a:rPr lang="en-US" dirty="0" smtClean="0"/>
              <a:t> </a:t>
            </a:r>
            <a:r>
              <a:rPr lang="en-US" dirty="0" err="1" smtClean="0"/>
              <a:t>kosten</a:t>
            </a:r>
            <a:r>
              <a:rPr lang="en-US" dirty="0" smtClean="0"/>
              <a:t> 3 Euro. (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kosten</a:t>
            </a:r>
            <a:r>
              <a:rPr lang="en-US" dirty="0" smtClean="0"/>
              <a:t> 5 </a:t>
            </a:r>
            <a:r>
              <a:rPr lang="en-US" dirty="0" err="1" smtClean="0"/>
              <a:t>für</a:t>
            </a:r>
            <a:r>
              <a:rPr lang="en-US" dirty="0" smtClean="0"/>
              <a:t> 5 Euro).</a:t>
            </a:r>
          </a:p>
          <a:p>
            <a:r>
              <a:rPr lang="en-US" dirty="0" smtClean="0"/>
              <a:t>A: 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billig</a:t>
            </a:r>
            <a:r>
              <a:rPr lang="en-US" dirty="0" smtClean="0"/>
              <a:t>. (Das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preiswert</a:t>
            </a:r>
            <a:r>
              <a:rPr lang="en-US" dirty="0" smtClean="0"/>
              <a:t>)</a:t>
            </a:r>
          </a:p>
          <a:p>
            <a:r>
              <a:rPr lang="en-US" dirty="0" smtClean="0"/>
              <a:t>A &amp; B: </a:t>
            </a:r>
            <a:r>
              <a:rPr lang="en-US" dirty="0" err="1" smtClean="0"/>
              <a:t>Danke</a:t>
            </a:r>
            <a:r>
              <a:rPr lang="en-US" dirty="0" smtClean="0"/>
              <a:t> </a:t>
            </a:r>
            <a:r>
              <a:rPr lang="en-US" dirty="0" err="1" smtClean="0"/>
              <a:t>schön</a:t>
            </a:r>
            <a:endParaRPr lang="en-US" dirty="0" smtClean="0"/>
          </a:p>
          <a:p>
            <a:r>
              <a:rPr lang="en-US" dirty="0" smtClean="0"/>
              <a:t>Auf Wiedersehen/Tschüs/</a:t>
            </a:r>
            <a:r>
              <a:rPr lang="en-US" dirty="0" err="1" smtClean="0"/>
              <a:t>Tschau</a:t>
            </a:r>
            <a:r>
              <a:rPr lang="en-US" smtClean="0"/>
              <a:t>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45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0938551"/>
              </p:ext>
            </p:extLst>
          </p:nvPr>
        </p:nvGraphicFramePr>
        <p:xfrm>
          <a:off x="457200" y="324805"/>
          <a:ext cx="3657600" cy="639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week 30/12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92916339"/>
              </p:ext>
            </p:extLst>
          </p:nvPr>
        </p:nvGraphicFramePr>
        <p:xfrm>
          <a:off x="4419600" y="322664"/>
          <a:ext cx="3657600" cy="6426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63625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week</a:t>
                      </a:r>
                      <a:r>
                        <a:rPr lang="en-US" sz="1200" baseline="0" dirty="0" smtClean="0"/>
                        <a:t> 30/12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96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üben</a:t>
            </a:r>
            <a:r>
              <a:rPr lang="en-US" dirty="0"/>
              <a:t> – </a:t>
            </a:r>
            <a:r>
              <a:rPr lang="en-US" dirty="0" err="1"/>
              <a:t>schreibe</a:t>
            </a:r>
            <a:r>
              <a:rPr lang="en-US" dirty="0"/>
              <a:t> in Deutsch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71500" indent="-457200">
              <a:buFont typeface="+mj-lt"/>
              <a:buAutoNum type="arabicPeriod" startAt="6"/>
            </a:pPr>
            <a:r>
              <a:rPr lang="en-US" dirty="0" smtClean="0"/>
              <a:t>Which subjects do you like? dislike? What is your favorite? How do you ask your friend for that information?</a:t>
            </a:r>
          </a:p>
          <a:p>
            <a:pPr marL="571500" indent="-457200">
              <a:buFont typeface="+mj-lt"/>
              <a:buAutoNum type="arabicPeriod" startAt="6"/>
            </a:pPr>
            <a:endParaRPr lang="en-US" dirty="0" smtClean="0"/>
          </a:p>
          <a:p>
            <a:pPr marL="571500" indent="-457200">
              <a:buFont typeface="+mj-lt"/>
              <a:buAutoNum type="arabicPeriod" startAt="6"/>
            </a:pPr>
            <a:r>
              <a:rPr lang="en-US" dirty="0" smtClean="0"/>
              <a:t>How would you respond if </a:t>
            </a:r>
            <a:r>
              <a:rPr lang="en-US" dirty="0" err="1" smtClean="0"/>
              <a:t>Ahmet</a:t>
            </a:r>
            <a:r>
              <a:rPr lang="en-US" dirty="0" smtClean="0"/>
              <a:t>, an exchange student at your school, told you:</a:t>
            </a:r>
          </a:p>
          <a:p>
            <a:pPr marL="411480" lvl="1" indent="0">
              <a:buNone/>
            </a:pPr>
            <a:r>
              <a:rPr lang="en-US" dirty="0" smtClean="0"/>
              <a:t>a)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Eins</a:t>
            </a:r>
            <a:r>
              <a:rPr lang="en-US" dirty="0" smtClean="0"/>
              <a:t> in Bio.</a:t>
            </a:r>
          </a:p>
          <a:p>
            <a:pPr marL="411480" lvl="1" indent="0">
              <a:buNone/>
            </a:pPr>
            <a:r>
              <a:rPr lang="en-US" dirty="0" smtClean="0"/>
              <a:t>b)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Vier</a:t>
            </a:r>
            <a:r>
              <a:rPr lang="en-US" dirty="0" smtClean="0"/>
              <a:t> in </a:t>
            </a:r>
            <a:r>
              <a:rPr lang="en-US" dirty="0" err="1" smtClean="0"/>
              <a:t>Latein</a:t>
            </a:r>
            <a:r>
              <a:rPr lang="en-US" dirty="0" smtClean="0"/>
              <a:t>.</a:t>
            </a:r>
          </a:p>
          <a:p>
            <a:pPr marL="411480" lvl="1" indent="0">
              <a:buNone/>
            </a:pPr>
            <a:r>
              <a:rPr lang="en-US" dirty="0" smtClean="0"/>
              <a:t>c)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Zwei</a:t>
            </a:r>
            <a:r>
              <a:rPr lang="en-US" dirty="0" smtClean="0"/>
              <a:t> in </a:t>
            </a:r>
            <a:r>
              <a:rPr lang="en-US" dirty="0" err="1" smtClean="0"/>
              <a:t>Englisch</a:t>
            </a:r>
            <a:r>
              <a:rPr lang="en-US" dirty="0" smtClean="0"/>
              <a:t>.</a:t>
            </a:r>
          </a:p>
          <a:p>
            <a:pPr marL="868680" lvl="1" indent="-457200">
              <a:buFont typeface="+mj-lt"/>
              <a:buAutoNum type="arabicPeriod" startAt="6"/>
            </a:pPr>
            <a:endParaRPr lang="en-US" dirty="0" smtClean="0"/>
          </a:p>
          <a:p>
            <a:pPr marL="571500" indent="-457200">
              <a:buFont typeface="+mj-lt"/>
              <a:buAutoNum type="arabicPeriod" startAt="6"/>
            </a:pPr>
            <a:r>
              <a:rPr lang="en-US" dirty="0" smtClean="0"/>
              <a:t>How would you ask a salesperson how much these items cost: calculators, notebooks, erasers, pencils, pens, school-bags, backpacks</a:t>
            </a:r>
            <a:r>
              <a:rPr lang="en-US" dirty="0"/>
              <a:t> </a:t>
            </a:r>
            <a:r>
              <a:rPr lang="en-US" dirty="0" smtClean="0"/>
              <a:t>and dictionaries?</a:t>
            </a:r>
          </a:p>
          <a:p>
            <a:pPr marL="571500" indent="-457200">
              <a:buFont typeface="+mj-lt"/>
              <a:buAutoNum type="arabicPeriod" startAt="6"/>
            </a:pPr>
            <a:endParaRPr lang="en-US" dirty="0" smtClean="0"/>
          </a:p>
          <a:p>
            <a:pPr marL="571500" indent="-457200">
              <a:buFont typeface="+mj-lt"/>
              <a:buAutoNum type="arabicPeriod" startAt="6"/>
            </a:pPr>
            <a:r>
              <a:rPr lang="en-US" dirty="0" smtClean="0"/>
              <a:t>How do you tell your friend what each of the items cost? How might your friend comment on the price?</a:t>
            </a:r>
          </a:p>
          <a:p>
            <a:pPr marL="411480" lvl="1" indent="0">
              <a:buNone/>
            </a:pPr>
            <a:r>
              <a:rPr lang="en-US" dirty="0" smtClean="0"/>
              <a:t>	a) </a:t>
            </a:r>
            <a:r>
              <a:rPr lang="en-US" dirty="0" err="1" smtClean="0"/>
              <a:t>Wörterbuch</a:t>
            </a:r>
            <a:r>
              <a:rPr lang="en-US" dirty="0" smtClean="0"/>
              <a:t> = 18 Euro  b) </a:t>
            </a:r>
            <a:r>
              <a:rPr lang="en-US" dirty="0" err="1" smtClean="0"/>
              <a:t>Kuli</a:t>
            </a:r>
            <a:r>
              <a:rPr lang="en-US" dirty="0" smtClean="0"/>
              <a:t> = 3,20 Euro   c) </a:t>
            </a:r>
            <a:r>
              <a:rPr lang="en-US" dirty="0" err="1" smtClean="0"/>
              <a:t>Schultasche</a:t>
            </a:r>
            <a:r>
              <a:rPr lang="en-US" dirty="0" smtClean="0"/>
              <a:t> = 24 Euro</a:t>
            </a:r>
          </a:p>
          <a:p>
            <a:pPr marL="411480" lvl="1" indent="0">
              <a:buNone/>
            </a:pPr>
            <a:endParaRPr lang="en-US" dirty="0" smtClean="0"/>
          </a:p>
          <a:p>
            <a:pPr marL="571500" indent="-457200">
              <a:buFont typeface="+mj-lt"/>
              <a:buAutoNum type="arabicPeriod" startAt="6"/>
            </a:pPr>
            <a:r>
              <a:rPr lang="en-US" dirty="0" smtClean="0"/>
              <a:t>Write a conversation in which your friend asks you where several things are located in a store. You point them out and give a general location. The tell him or her how much they cost.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13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ein</a:t>
            </a:r>
            <a:r>
              <a:rPr lang="en-US" sz="2800" dirty="0" smtClean="0"/>
              <a:t> </a:t>
            </a:r>
            <a:r>
              <a:rPr lang="en-US" sz="2800" dirty="0" err="1" smtClean="0"/>
              <a:t>Gespräch</a:t>
            </a:r>
            <a:r>
              <a:rPr lang="en-US" sz="2800" dirty="0" smtClean="0"/>
              <a:t> </a:t>
            </a:r>
            <a:r>
              <a:rPr lang="en-US" sz="2800" dirty="0" err="1" smtClean="0"/>
              <a:t>im</a:t>
            </a:r>
            <a:r>
              <a:rPr lang="en-US" sz="2800" dirty="0" smtClean="0"/>
              <a:t> </a:t>
            </a:r>
            <a:r>
              <a:rPr lang="en-US" sz="2800" dirty="0" err="1" smtClean="0"/>
              <a:t>Schreibwarenladen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A: </a:t>
            </a:r>
            <a:r>
              <a:rPr lang="en-US" dirty="0" err="1" smtClean="0"/>
              <a:t>Entschuldigung</a:t>
            </a:r>
            <a:r>
              <a:rPr lang="en-US" dirty="0" smtClean="0"/>
              <a:t>! </a:t>
            </a:r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die </a:t>
            </a:r>
            <a:r>
              <a:rPr lang="en-US" dirty="0" err="1" smtClean="0"/>
              <a:t>Schultaschen</a:t>
            </a:r>
            <a:r>
              <a:rPr lang="en-US" dirty="0" smtClean="0"/>
              <a:t>?</a:t>
            </a:r>
          </a:p>
          <a:p>
            <a:r>
              <a:rPr lang="en-US" dirty="0" smtClean="0"/>
              <a:t>Clerk: Die </a:t>
            </a:r>
            <a:r>
              <a:rPr lang="en-US" dirty="0" err="1" smtClean="0"/>
              <a:t>Schultaschen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dort</a:t>
            </a:r>
            <a:r>
              <a:rPr lang="en-US" dirty="0" smtClean="0"/>
              <a:t> </a:t>
            </a:r>
            <a:r>
              <a:rPr lang="en-US" dirty="0" err="1" smtClean="0"/>
              <a:t>drüben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A: Was </a:t>
            </a:r>
            <a:r>
              <a:rPr lang="en-US" dirty="0" err="1" smtClean="0"/>
              <a:t>kosten</a:t>
            </a:r>
            <a:r>
              <a:rPr lang="en-US" dirty="0" smtClean="0"/>
              <a:t> die </a:t>
            </a:r>
            <a:r>
              <a:rPr lang="en-US" dirty="0" err="1" smtClean="0"/>
              <a:t>Schultaschen</a:t>
            </a:r>
            <a:r>
              <a:rPr lang="en-US" dirty="0" smtClean="0"/>
              <a:t>?</a:t>
            </a:r>
          </a:p>
          <a:p>
            <a:r>
              <a:rPr lang="en-US" dirty="0" smtClean="0"/>
              <a:t>Clerk: Die </a:t>
            </a:r>
            <a:r>
              <a:rPr lang="en-US" dirty="0" err="1" smtClean="0"/>
              <a:t>Schultaschen</a:t>
            </a:r>
            <a:r>
              <a:rPr lang="en-US" dirty="0" smtClean="0"/>
              <a:t> </a:t>
            </a:r>
            <a:r>
              <a:rPr lang="en-US" dirty="0" err="1" smtClean="0"/>
              <a:t>kosten</a:t>
            </a:r>
            <a:r>
              <a:rPr lang="en-US" dirty="0" smtClean="0"/>
              <a:t> 14 Euro.</a:t>
            </a:r>
          </a:p>
          <a:p>
            <a:r>
              <a:rPr lang="en-US" dirty="0" smtClean="0"/>
              <a:t>A: Okay. </a:t>
            </a:r>
            <a:r>
              <a:rPr lang="en-US" dirty="0" err="1" smtClean="0"/>
              <a:t>Danke</a:t>
            </a:r>
            <a:r>
              <a:rPr lang="en-US" dirty="0" smtClean="0"/>
              <a:t>. 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preiswert</a:t>
            </a:r>
            <a:r>
              <a:rPr lang="en-US" dirty="0" smtClean="0"/>
              <a:t>!</a:t>
            </a:r>
          </a:p>
          <a:p>
            <a:r>
              <a:rPr lang="en-US" dirty="0" smtClean="0"/>
              <a:t>Clerk: </a:t>
            </a:r>
            <a:r>
              <a:rPr lang="en-US" dirty="0" err="1" smtClean="0"/>
              <a:t>Bitte</a:t>
            </a:r>
            <a:r>
              <a:rPr lang="en-US" dirty="0" smtClean="0"/>
              <a:t>! (your welcome)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finde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die </a:t>
            </a:r>
            <a:r>
              <a:rPr lang="en-US" dirty="0" err="1" smtClean="0"/>
              <a:t>Taschenrechner</a:t>
            </a:r>
            <a:r>
              <a:rPr lang="en-US" dirty="0" smtClean="0"/>
              <a:t>?</a:t>
            </a:r>
          </a:p>
          <a:p>
            <a:r>
              <a:rPr lang="en-US" dirty="0" smtClean="0"/>
              <a:t>Clerk: Da </a:t>
            </a:r>
            <a:r>
              <a:rPr lang="en-US" dirty="0" err="1" smtClean="0"/>
              <a:t>hinten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Danke</a:t>
            </a:r>
            <a:r>
              <a:rPr lang="en-US" dirty="0" smtClean="0"/>
              <a:t>. Und </a:t>
            </a:r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die </a:t>
            </a:r>
            <a:r>
              <a:rPr lang="en-US" dirty="0" err="1" smtClean="0"/>
              <a:t>Kulis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Cerk</a:t>
            </a:r>
            <a:r>
              <a:rPr lang="en-US" dirty="0" smtClean="0"/>
              <a:t>: Dort </a:t>
            </a:r>
            <a:r>
              <a:rPr lang="en-US" dirty="0" err="1" smtClean="0"/>
              <a:t>drüben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Danke</a:t>
            </a:r>
            <a:r>
              <a:rPr lang="en-US" dirty="0" smtClean="0"/>
              <a:t>. </a:t>
            </a:r>
            <a:r>
              <a:rPr lang="en-US" dirty="0" err="1" smtClean="0"/>
              <a:t>Tschüss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Clerk: </a:t>
            </a:r>
            <a:r>
              <a:rPr lang="en-US" dirty="0" err="1" smtClean="0"/>
              <a:t>Bitte</a:t>
            </a:r>
            <a:r>
              <a:rPr lang="en-US" dirty="0" smtClean="0"/>
              <a:t>. Auf Wiedersehen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925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üben</a:t>
            </a:r>
            <a:r>
              <a:rPr lang="en-US" dirty="0" smtClean="0"/>
              <a:t> – </a:t>
            </a:r>
            <a:r>
              <a:rPr lang="en-US" dirty="0" err="1" smtClean="0"/>
              <a:t>schreibe</a:t>
            </a:r>
            <a:r>
              <a:rPr lang="en-US" dirty="0" smtClean="0"/>
              <a:t> in Deutsch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dirty="0" smtClean="0"/>
              <a:t>How would you say in German: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Ulrike has German on Wednesday and Friday.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Monika and Klaus have history on Tuesday and Thursday.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Richard has no class on Saturday.</a:t>
            </a:r>
          </a:p>
          <a:p>
            <a:pPr marL="868680" lvl="1" indent="-457200">
              <a:buFont typeface="+mj-lt"/>
              <a:buAutoNum type="arabicPeriod"/>
            </a:pP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How would you ask a friend what classes he or she has on Monday?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How might he/she respond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How would you ask two friends?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How might they respond if both have the same schedule?</a:t>
            </a:r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Say when these people have these classes.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a) Martin			8:30		Math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b) Claudia &amp; Ingrid		9:45		</a:t>
            </a:r>
            <a:r>
              <a:rPr lang="en-US" dirty="0" err="1" smtClean="0"/>
              <a:t>Latein</a:t>
            </a:r>
            <a:endParaRPr lang="en-US" dirty="0" smtClean="0"/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c) </a:t>
            </a:r>
            <a:r>
              <a:rPr lang="en-US" dirty="0" err="1" smtClean="0"/>
              <a:t>Heiko</a:t>
            </a:r>
            <a:r>
              <a:rPr lang="en-US" dirty="0" smtClean="0"/>
              <a:t>			10:20 – 11:05	</a:t>
            </a:r>
            <a:r>
              <a:rPr lang="en-US" dirty="0" err="1" smtClean="0"/>
              <a:t>Musik</a:t>
            </a:r>
            <a:endParaRPr lang="en-US" dirty="0" smtClean="0"/>
          </a:p>
          <a:p>
            <a:pPr marL="868680" lvl="1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How would you tell a classmate the sequence of your classes on Monday?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617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Korrekturen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Mein Tag </a:t>
            </a:r>
            <a:r>
              <a:rPr lang="en-US" dirty="0" err="1" smtClean="0"/>
              <a:t>ist</a:t>
            </a:r>
            <a:r>
              <a:rPr lang="en-US" dirty="0"/>
              <a:t> </a:t>
            </a:r>
            <a:r>
              <a:rPr lang="en-US" dirty="0" smtClean="0"/>
              <a:t>gut.</a:t>
            </a:r>
          </a:p>
          <a:p>
            <a:r>
              <a:rPr lang="en-US" dirty="0" smtClean="0"/>
              <a:t>Mein Tag </a:t>
            </a:r>
            <a:r>
              <a:rPr lang="en-US" dirty="0" err="1" smtClean="0"/>
              <a:t>heute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gut.</a:t>
            </a:r>
          </a:p>
          <a:p>
            <a:endParaRPr lang="en-US" dirty="0"/>
          </a:p>
          <a:p>
            <a:r>
              <a:rPr lang="en-US" dirty="0" err="1" smtClean="0"/>
              <a:t>Heute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Kunst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Heute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kalt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Zuletzt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Deutsch.</a:t>
            </a:r>
          </a:p>
          <a:p>
            <a:endParaRPr lang="en-US" dirty="0"/>
          </a:p>
          <a:p>
            <a:r>
              <a:rPr lang="en-US" dirty="0" err="1" smtClean="0"/>
              <a:t>ich</a:t>
            </a:r>
            <a:r>
              <a:rPr lang="en-US" dirty="0" smtClean="0"/>
              <a:t> – not capitalized in a sentence</a:t>
            </a:r>
          </a:p>
          <a:p>
            <a:r>
              <a:rPr lang="en-US" dirty="0" smtClean="0"/>
              <a:t>verb position</a:t>
            </a:r>
          </a:p>
          <a:p>
            <a:endParaRPr lang="en-US" dirty="0"/>
          </a:p>
          <a:p>
            <a:r>
              <a:rPr lang="en-US" dirty="0" smtClean="0"/>
              <a:t>Mein </a:t>
            </a:r>
            <a:r>
              <a:rPr lang="en-US" dirty="0" err="1" smtClean="0"/>
              <a:t>Lieblingsfach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Kunst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macht</a:t>
            </a:r>
            <a:r>
              <a:rPr lang="en-US" dirty="0" smtClean="0"/>
              <a:t> </a:t>
            </a:r>
            <a:r>
              <a:rPr lang="en-US" dirty="0" err="1" smtClean="0"/>
              <a:t>Spaß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Übersetze</a:t>
            </a:r>
            <a:r>
              <a:rPr lang="en-US" sz="3600" dirty="0" smtClean="0"/>
              <a:t> ins Deutsche, </a:t>
            </a:r>
            <a:r>
              <a:rPr lang="en-US" sz="3600" dirty="0" err="1" smtClean="0"/>
              <a:t>dann</a:t>
            </a:r>
            <a:r>
              <a:rPr lang="en-US" sz="3600" dirty="0" smtClean="0"/>
              <a:t> </a:t>
            </a:r>
            <a:r>
              <a:rPr lang="en-US" sz="3600" dirty="0" err="1" smtClean="0"/>
              <a:t>antworte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457200">
              <a:buFont typeface="+mj-lt"/>
              <a:buAutoNum type="arabicParenR"/>
            </a:pPr>
            <a:r>
              <a:rPr lang="en-US" dirty="0" smtClean="0"/>
              <a:t>Which subjects do you have?</a:t>
            </a:r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What do you have on Monday?</a:t>
            </a:r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What does Ken have today?</a:t>
            </a:r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Sonja and Lars, which subjects do you have after the break?</a:t>
            </a:r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When do you have Math?</a:t>
            </a:r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What do you have after the lunch-break?</a:t>
            </a:r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What do you have from two twenty until three fifteen?</a:t>
            </a:r>
          </a:p>
          <a:p>
            <a:pPr marL="571500" indent="-457200">
              <a:buFont typeface="+mj-lt"/>
              <a:buAutoNum type="arabicParenR"/>
            </a:pPr>
            <a:endParaRPr lang="en-US" dirty="0"/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Describe your school-day using sequencing words.</a:t>
            </a:r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conjugate the verb: </a:t>
            </a:r>
            <a:r>
              <a:rPr lang="en-US" dirty="0" err="1" smtClean="0"/>
              <a:t>haben</a:t>
            </a:r>
            <a:endParaRPr lang="en-US" dirty="0" smtClean="0"/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translate the words: class schedule, grade-level, geography, history, art</a:t>
            </a:r>
            <a:endParaRPr lang="en-US" dirty="0"/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write the weekdays in German, include the weekend</a:t>
            </a:r>
          </a:p>
        </p:txBody>
      </p:sp>
    </p:spTree>
    <p:extLst>
      <p:ext uri="{BB962C8B-B14F-4D97-AF65-F5344CB8AC3E}">
        <p14:creationId xmlns:p14="http://schemas.microsoft.com/office/powerpoint/2010/main" val="736942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Seite</a:t>
            </a:r>
            <a:r>
              <a:rPr lang="en-US" dirty="0" smtClean="0"/>
              <a:t> 112 # 2 &amp; #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Wie </a:t>
            </a:r>
            <a:r>
              <a:rPr lang="en-US" dirty="0" err="1" smtClean="0"/>
              <a:t>heißt</a:t>
            </a:r>
            <a:r>
              <a:rPr lang="en-US" dirty="0" smtClean="0"/>
              <a:t> </a:t>
            </a:r>
            <a:r>
              <a:rPr lang="en-US" dirty="0" err="1" smtClean="0"/>
              <a:t>Claudias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Wie </a:t>
            </a:r>
            <a:r>
              <a:rPr lang="en-US" dirty="0" err="1" smtClean="0"/>
              <a:t>kommt</a:t>
            </a:r>
            <a:r>
              <a:rPr lang="en-US" dirty="0" smtClean="0"/>
              <a:t> Claudia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Sind </a:t>
            </a:r>
            <a:r>
              <a:rPr lang="en-US" dirty="0" err="1" smtClean="0"/>
              <a:t>Claudias</a:t>
            </a:r>
            <a:r>
              <a:rPr lang="en-US" dirty="0" smtClean="0"/>
              <a:t> </a:t>
            </a:r>
            <a:r>
              <a:rPr lang="en-US" dirty="0" err="1" smtClean="0"/>
              <a:t>Noten</a:t>
            </a:r>
            <a:r>
              <a:rPr lang="en-US" dirty="0" smtClean="0"/>
              <a:t> gut?</a:t>
            </a:r>
          </a:p>
          <a:p>
            <a:endParaRPr lang="en-US" dirty="0"/>
          </a:p>
          <a:p>
            <a:r>
              <a:rPr lang="en-US" dirty="0" err="1" smtClean="0"/>
              <a:t>Welche</a:t>
            </a:r>
            <a:r>
              <a:rPr lang="en-US" dirty="0" smtClean="0"/>
              <a:t> Note hat </a:t>
            </a:r>
            <a:r>
              <a:rPr lang="en-US" dirty="0" err="1" smtClean="0"/>
              <a:t>sie</a:t>
            </a:r>
            <a:r>
              <a:rPr lang="en-US" dirty="0" smtClean="0"/>
              <a:t> in Bio? </a:t>
            </a:r>
          </a:p>
          <a:p>
            <a:endParaRPr lang="en-US" dirty="0"/>
          </a:p>
          <a:p>
            <a:r>
              <a:rPr lang="en-US" dirty="0" err="1" smtClean="0"/>
              <a:t>Wann</a:t>
            </a:r>
            <a:r>
              <a:rPr lang="en-US" dirty="0" smtClean="0"/>
              <a:t> hat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Mathe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err="1" smtClean="0"/>
              <a:t>Schreibe</a:t>
            </a:r>
            <a:r>
              <a:rPr lang="en-US" dirty="0" smtClean="0"/>
              <a:t> </a:t>
            </a:r>
            <a:r>
              <a:rPr lang="en-US" dirty="0" err="1" smtClean="0"/>
              <a:t>fünf</a:t>
            </a:r>
            <a:r>
              <a:rPr lang="en-US" dirty="0" smtClean="0"/>
              <a:t> </a:t>
            </a:r>
            <a:r>
              <a:rPr lang="en-US" dirty="0" err="1" smtClean="0"/>
              <a:t>Sätze</a:t>
            </a:r>
            <a:r>
              <a:rPr lang="en-US" dirty="0" smtClean="0"/>
              <a:t> </a:t>
            </a:r>
            <a:r>
              <a:rPr lang="en-US" dirty="0" err="1" smtClean="0"/>
              <a:t>über</a:t>
            </a:r>
            <a:r>
              <a:rPr lang="en-US" dirty="0" smtClean="0"/>
              <a:t> Claudia.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276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-59797" r="-59797"/>
          <a:stretch>
            <a:fillRect/>
          </a:stretch>
        </p:blipFill>
        <p:spPr>
          <a:xfrm>
            <a:off x="0" y="163111"/>
            <a:ext cx="8643408" cy="6594399"/>
          </a:xfrm>
        </p:spPr>
      </p:pic>
    </p:spTree>
    <p:extLst>
      <p:ext uri="{BB962C8B-B14F-4D97-AF65-F5344CB8AC3E}">
        <p14:creationId xmlns:p14="http://schemas.microsoft.com/office/powerpoint/2010/main" val="3877678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err="1" smtClean="0"/>
              <a:t>Freitag</a:t>
            </a:r>
            <a:r>
              <a:rPr lang="en-US" sz="3600" dirty="0" smtClean="0"/>
              <a:t>, der 24. Mai 2013</a:t>
            </a:r>
            <a:br>
              <a:rPr lang="en-US" sz="3600" dirty="0" smtClean="0"/>
            </a:br>
            <a:r>
              <a:rPr lang="en-US" sz="2000" dirty="0" smtClean="0"/>
              <a:t>Deutsch 1, G </a:t>
            </a:r>
            <a:r>
              <a:rPr lang="en-US" sz="2000" dirty="0" err="1" smtClean="0"/>
              <a:t>Stunde</a:t>
            </a:r>
            <a:r>
              <a:rPr lang="en-US" sz="2000" dirty="0" smtClean="0"/>
              <a:t>	</a:t>
            </a:r>
            <a:r>
              <a:rPr lang="en-US" sz="2000" dirty="0" err="1" smtClean="0"/>
              <a:t>Heute</a:t>
            </a:r>
            <a:r>
              <a:rPr lang="en-US" sz="2000" dirty="0" smtClean="0"/>
              <a:t> </a:t>
            </a:r>
            <a:r>
              <a:rPr lang="en-US" sz="2000" dirty="0" err="1" smtClean="0"/>
              <a:t>ist</a:t>
            </a:r>
            <a:r>
              <a:rPr lang="en-US" sz="2000" dirty="0" smtClean="0"/>
              <a:t> </a:t>
            </a:r>
            <a:r>
              <a:rPr lang="en-US" sz="2000" dirty="0" err="1" smtClean="0"/>
              <a:t>ein</a:t>
            </a:r>
            <a:r>
              <a:rPr lang="en-US" sz="2000" dirty="0" smtClean="0"/>
              <a:t> </a:t>
            </a:r>
            <a:r>
              <a:rPr lang="en-US" sz="2000" dirty="0"/>
              <a:t>D</a:t>
            </a:r>
            <a:r>
              <a:rPr lang="en-US" sz="2000" dirty="0" smtClean="0"/>
              <a:t> Tag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07617" cy="509053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Unit:</a:t>
            </a:r>
            <a:r>
              <a:rPr lang="en-US" dirty="0" smtClean="0"/>
              <a:t> Mode (Fashion)</a:t>
            </a:r>
          </a:p>
          <a:p>
            <a:r>
              <a:rPr lang="en-US" b="1" dirty="0" smtClean="0"/>
              <a:t>Goal:</a:t>
            </a:r>
            <a:r>
              <a:rPr lang="en-US" dirty="0" smtClean="0"/>
              <a:t> talk about clothes, state opinion, buying clothes</a:t>
            </a:r>
          </a:p>
          <a:p>
            <a:r>
              <a:rPr lang="en-US" b="1" dirty="0" smtClean="0"/>
              <a:t>Key Question: </a:t>
            </a:r>
            <a:r>
              <a:rPr lang="en-US" dirty="0" smtClean="0"/>
              <a:t>Wie </a:t>
            </a:r>
            <a:r>
              <a:rPr lang="en-US" dirty="0" err="1" smtClean="0"/>
              <a:t>gef</a:t>
            </a:r>
            <a:r>
              <a:rPr lang="en-US" dirty="0" err="1"/>
              <a:t>a</a:t>
            </a:r>
            <a:r>
              <a:rPr lang="en-US" dirty="0" err="1" smtClean="0"/>
              <a:t>llen</a:t>
            </a:r>
            <a:r>
              <a:rPr lang="en-US" dirty="0" smtClean="0"/>
              <a:t> </a:t>
            </a:r>
            <a:r>
              <a:rPr lang="en-US" dirty="0" err="1" smtClean="0"/>
              <a:t>dir</a:t>
            </a:r>
            <a:r>
              <a:rPr lang="en-US" dirty="0" smtClean="0"/>
              <a:t>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Klamotten</a:t>
            </a:r>
            <a:r>
              <a:rPr lang="en-US" dirty="0" smtClean="0"/>
              <a:t>?</a:t>
            </a:r>
          </a:p>
          <a:p>
            <a:r>
              <a:rPr lang="en-US" b="1" dirty="0" smtClean="0"/>
              <a:t>Daily Objectives:</a:t>
            </a:r>
            <a:endParaRPr lang="en-US" dirty="0" smtClean="0"/>
          </a:p>
          <a:p>
            <a:pPr lvl="1"/>
            <a:r>
              <a:rPr lang="en-US" dirty="0" smtClean="0"/>
              <a:t>reading comprehension</a:t>
            </a:r>
          </a:p>
          <a:p>
            <a:pPr lvl="1"/>
            <a:r>
              <a:rPr lang="en-US" dirty="0" smtClean="0"/>
              <a:t>talking about clothes – expressing opinion</a:t>
            </a:r>
          </a:p>
          <a:p>
            <a:pPr lvl="1"/>
            <a:r>
              <a:rPr lang="en-US" dirty="0" smtClean="0"/>
              <a:t>reading comprehension – conversation about what to wear</a:t>
            </a:r>
          </a:p>
          <a:p>
            <a:pPr lvl="1"/>
            <a:r>
              <a:rPr lang="en-US" dirty="0" smtClean="0"/>
              <a:t>summarizing </a:t>
            </a:r>
            <a:r>
              <a:rPr lang="en-US" smtClean="0"/>
              <a:t>a </a:t>
            </a:r>
            <a:r>
              <a:rPr lang="en-US" smtClean="0"/>
              <a:t>story</a:t>
            </a:r>
          </a:p>
          <a:p>
            <a:pPr lvl="1"/>
            <a:endParaRPr lang="en-US" dirty="0" smtClean="0"/>
          </a:p>
          <a:p>
            <a:r>
              <a:rPr lang="en-US" b="1" dirty="0" err="1" smtClean="0"/>
              <a:t>Unterricht</a:t>
            </a:r>
            <a:r>
              <a:rPr lang="en-US" b="1" dirty="0" smtClean="0"/>
              <a:t>:</a:t>
            </a:r>
          </a:p>
          <a:p>
            <a:pPr lvl="1"/>
            <a:r>
              <a:rPr lang="en-US" dirty="0" err="1" smtClean="0"/>
              <a:t>Fragen</a:t>
            </a:r>
            <a:r>
              <a:rPr lang="en-US" dirty="0" smtClean="0"/>
              <a:t>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Abschluss</a:t>
            </a:r>
            <a:r>
              <a:rPr lang="en-US" dirty="0"/>
              <a:t> </a:t>
            </a:r>
            <a:r>
              <a:rPr lang="en-US" dirty="0" err="1"/>
              <a:t>Examen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Hausaufgaben</a:t>
            </a:r>
            <a:r>
              <a:rPr lang="en-US" dirty="0" smtClean="0"/>
              <a:t> </a:t>
            </a:r>
            <a:r>
              <a:rPr lang="en-US" dirty="0" err="1" smtClean="0"/>
              <a:t>eintragen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Zwischenzeit</a:t>
            </a:r>
            <a:r>
              <a:rPr lang="en-US" dirty="0"/>
              <a:t> </a:t>
            </a:r>
            <a:r>
              <a:rPr lang="en-US" dirty="0" err="1" smtClean="0"/>
              <a:t>üben</a:t>
            </a:r>
            <a:r>
              <a:rPr lang="en-US" dirty="0" smtClean="0"/>
              <a:t> – </a:t>
            </a:r>
            <a:r>
              <a:rPr lang="en-US" dirty="0" err="1" smtClean="0"/>
              <a:t>gemeinsam</a:t>
            </a:r>
            <a:r>
              <a:rPr lang="en-US" dirty="0" smtClean="0"/>
              <a:t> </a:t>
            </a:r>
            <a:r>
              <a:rPr lang="en-US" dirty="0" err="1" smtClean="0"/>
              <a:t>besprechen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err="1" smtClean="0"/>
              <a:t>Einkaufen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die Fete: </a:t>
            </a:r>
            <a:r>
              <a:rPr lang="en-US" dirty="0" err="1" smtClean="0"/>
              <a:t>zusammen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Ende</a:t>
            </a:r>
            <a:r>
              <a:rPr lang="en-US" dirty="0" smtClean="0"/>
              <a:t> </a:t>
            </a:r>
            <a:r>
              <a:rPr lang="en-US" dirty="0" err="1" smtClean="0"/>
              <a:t>lesen</a:t>
            </a:r>
            <a:r>
              <a:rPr lang="en-US" dirty="0" smtClean="0"/>
              <a:t>  </a:t>
            </a:r>
            <a:r>
              <a:rPr lang="en-US" dirty="0" err="1" smtClean="0"/>
              <a:t>Seite</a:t>
            </a:r>
            <a:r>
              <a:rPr lang="en-US" dirty="0" smtClean="0"/>
              <a:t> 118/119 </a:t>
            </a:r>
          </a:p>
          <a:p>
            <a:pPr lvl="1"/>
            <a:endParaRPr lang="en-US" dirty="0" smtClean="0"/>
          </a:p>
          <a:p>
            <a:pPr marL="342900" lvl="1">
              <a:buClr>
                <a:schemeClr val="accent1"/>
              </a:buClr>
            </a:pPr>
            <a:r>
              <a:rPr lang="en-US" b="1" dirty="0" err="1" smtClean="0"/>
              <a:t>Hausaufgaben</a:t>
            </a:r>
            <a:r>
              <a:rPr lang="en-US" b="1" dirty="0" smtClean="0"/>
              <a:t>:</a:t>
            </a:r>
            <a:r>
              <a:rPr lang="en-US" dirty="0" smtClean="0"/>
              <a:t> &gt;&gt;Lese </a:t>
            </a:r>
            <a:r>
              <a:rPr lang="en-US" dirty="0" err="1" smtClean="0"/>
              <a:t>Kaptitel</a:t>
            </a:r>
            <a:r>
              <a:rPr lang="en-US" dirty="0" smtClean="0"/>
              <a:t> 1 – 5 </a:t>
            </a:r>
            <a:r>
              <a:rPr lang="en-US" dirty="0" err="1" smtClean="0"/>
              <a:t>Vokablen</a:t>
            </a:r>
            <a:r>
              <a:rPr lang="en-US" dirty="0" smtClean="0"/>
              <a:t>, SSMD, Grammatik, </a:t>
            </a:r>
            <a:r>
              <a:rPr lang="en-US" dirty="0" err="1" smtClean="0"/>
              <a:t>Landeskunde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10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</a:t>
            </a:r>
            <a:r>
              <a:rPr lang="en-US" dirty="0" smtClean="0"/>
              <a:t> Interview </a:t>
            </a:r>
            <a:r>
              <a:rPr lang="en-US" sz="2400" dirty="0" smtClean="0"/>
              <a:t>21. </a:t>
            </a:r>
            <a:r>
              <a:rPr lang="en-US" sz="2400" dirty="0" err="1" smtClean="0"/>
              <a:t>März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Schreibe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Liste</a:t>
            </a:r>
            <a:r>
              <a:rPr lang="en-US" dirty="0" smtClean="0"/>
              <a:t> mit </a:t>
            </a:r>
            <a:r>
              <a:rPr lang="en-US" dirty="0" err="1" smtClean="0"/>
              <a:t>Fragen</a:t>
            </a:r>
            <a:r>
              <a:rPr lang="en-US" dirty="0"/>
              <a:t> </a:t>
            </a:r>
            <a:r>
              <a:rPr lang="en-US" dirty="0" err="1" smtClean="0"/>
              <a:t>über</a:t>
            </a:r>
            <a:r>
              <a:rPr lang="en-US" dirty="0" smtClean="0"/>
              <a:t> die </a:t>
            </a:r>
            <a:r>
              <a:rPr lang="en-US" dirty="0" err="1" smtClean="0"/>
              <a:t>Schule</a:t>
            </a:r>
            <a:r>
              <a:rPr lang="en-US" dirty="0" smtClean="0"/>
              <a:t> und den </a:t>
            </a:r>
            <a:r>
              <a:rPr lang="en-US" dirty="0" err="1" smtClean="0"/>
              <a:t>Studenplan</a:t>
            </a:r>
            <a:r>
              <a:rPr lang="en-US" dirty="0" smtClean="0"/>
              <a:t>. </a:t>
            </a:r>
            <a:r>
              <a:rPr lang="en-US" dirty="0" err="1" smtClean="0"/>
              <a:t>Frage</a:t>
            </a:r>
            <a:r>
              <a:rPr lang="en-US" dirty="0" smtClean="0"/>
              <a:t> </a:t>
            </a:r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der </a:t>
            </a:r>
            <a:r>
              <a:rPr lang="en-US" dirty="0" err="1" smtClean="0"/>
              <a:t>Meinung</a:t>
            </a:r>
            <a:r>
              <a:rPr lang="en-US" dirty="0"/>
              <a:t> </a:t>
            </a:r>
            <a:r>
              <a:rPr lang="en-US" dirty="0" smtClean="0"/>
              <a:t>(opinion)</a:t>
            </a:r>
          </a:p>
          <a:p>
            <a:endParaRPr lang="en-US" dirty="0"/>
          </a:p>
          <a:p>
            <a:r>
              <a:rPr lang="en-US" dirty="0" err="1" smtClean="0"/>
              <a:t>Interviewe</a:t>
            </a:r>
            <a:r>
              <a:rPr lang="en-US" dirty="0" smtClean="0"/>
              <a:t> </a:t>
            </a:r>
            <a:r>
              <a:rPr lang="en-US" dirty="0" err="1" smtClean="0"/>
              <a:t>einen</a:t>
            </a:r>
            <a:r>
              <a:rPr lang="en-US" dirty="0" smtClean="0"/>
              <a:t> </a:t>
            </a:r>
            <a:r>
              <a:rPr lang="en-US" dirty="0" err="1" smtClean="0"/>
              <a:t>anderen</a:t>
            </a:r>
            <a:r>
              <a:rPr lang="en-US" dirty="0" smtClean="0"/>
              <a:t> </a:t>
            </a:r>
            <a:r>
              <a:rPr lang="en-US" dirty="0" err="1" smtClean="0"/>
              <a:t>Schüler</a:t>
            </a:r>
            <a:r>
              <a:rPr lang="en-US" dirty="0" smtClean="0"/>
              <a:t>. </a:t>
            </a:r>
            <a:r>
              <a:rPr lang="en-US" dirty="0" err="1" smtClean="0"/>
              <a:t>Schreibe</a:t>
            </a:r>
            <a:r>
              <a:rPr lang="en-US" dirty="0" smtClean="0"/>
              <a:t> seine/</a:t>
            </a:r>
            <a:r>
              <a:rPr lang="en-US" dirty="0" err="1" smtClean="0"/>
              <a:t>ihre</a:t>
            </a:r>
            <a:r>
              <a:rPr lang="en-US" dirty="0" smtClean="0"/>
              <a:t> </a:t>
            </a:r>
            <a:r>
              <a:rPr lang="en-US" dirty="0" err="1" smtClean="0"/>
              <a:t>Antworten</a:t>
            </a:r>
            <a:r>
              <a:rPr lang="en-US" dirty="0" smtClean="0"/>
              <a:t> auf. Mache </a:t>
            </a:r>
            <a:r>
              <a:rPr lang="en-US" dirty="0" err="1" smtClean="0"/>
              <a:t>dir</a:t>
            </a:r>
            <a:r>
              <a:rPr lang="en-US" dirty="0" smtClean="0"/>
              <a:t> </a:t>
            </a:r>
            <a:r>
              <a:rPr lang="en-US" dirty="0" err="1" smtClean="0"/>
              <a:t>Notizen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Tauscht</a:t>
            </a:r>
            <a:r>
              <a:rPr lang="en-US" dirty="0" smtClean="0"/>
              <a:t> die </a:t>
            </a:r>
            <a:r>
              <a:rPr lang="en-US" dirty="0" err="1" smtClean="0"/>
              <a:t>Rollen</a:t>
            </a:r>
            <a:r>
              <a:rPr lang="en-US" dirty="0" smtClean="0"/>
              <a:t>! (change roles!)</a:t>
            </a:r>
          </a:p>
          <a:p>
            <a:endParaRPr lang="en-US" dirty="0"/>
          </a:p>
          <a:p>
            <a:r>
              <a:rPr lang="en-US" dirty="0" err="1" smtClean="0"/>
              <a:t>Schreibe</a:t>
            </a:r>
            <a:r>
              <a:rPr lang="en-US" dirty="0" smtClean="0"/>
              <a:t> </a:t>
            </a:r>
            <a:r>
              <a:rPr lang="en-US" dirty="0" err="1" smtClean="0"/>
              <a:t>einen</a:t>
            </a:r>
            <a:r>
              <a:rPr lang="en-US" dirty="0" smtClean="0"/>
              <a:t> </a:t>
            </a:r>
            <a:r>
              <a:rPr lang="en-US" dirty="0" err="1" smtClean="0"/>
              <a:t>Bericht</a:t>
            </a:r>
            <a:r>
              <a:rPr lang="en-US" dirty="0" smtClean="0"/>
              <a:t> (report) </a:t>
            </a:r>
            <a:r>
              <a:rPr lang="en-US" dirty="0" err="1" smtClean="0"/>
              <a:t>über</a:t>
            </a:r>
            <a:r>
              <a:rPr lang="en-US" dirty="0" smtClean="0"/>
              <a:t> den </a:t>
            </a:r>
            <a:r>
              <a:rPr lang="en-US" dirty="0" err="1" smtClean="0"/>
              <a:t>Schüler</a:t>
            </a:r>
            <a:r>
              <a:rPr lang="en-US" dirty="0" smtClean="0"/>
              <a:t> in </a:t>
            </a:r>
            <a:r>
              <a:rPr lang="en-US" dirty="0" err="1" smtClean="0"/>
              <a:t>deinem</a:t>
            </a:r>
            <a:r>
              <a:rPr lang="en-US" dirty="0" smtClean="0"/>
              <a:t> Interview. </a:t>
            </a:r>
          </a:p>
          <a:p>
            <a:endParaRPr lang="en-US" dirty="0"/>
          </a:p>
          <a:p>
            <a:r>
              <a:rPr lang="en-US" dirty="0" err="1" smtClean="0"/>
              <a:t>Gebe</a:t>
            </a:r>
            <a:r>
              <a:rPr lang="en-US" dirty="0" smtClean="0"/>
              <a:t> </a:t>
            </a:r>
            <a:r>
              <a:rPr lang="en-US" dirty="0" err="1" smtClean="0"/>
              <a:t>deinen</a:t>
            </a:r>
            <a:r>
              <a:rPr lang="en-US" dirty="0" smtClean="0"/>
              <a:t> </a:t>
            </a:r>
            <a:r>
              <a:rPr lang="en-US" dirty="0" err="1" smtClean="0"/>
              <a:t>Bericht</a:t>
            </a:r>
            <a:r>
              <a:rPr lang="en-US" dirty="0" smtClean="0"/>
              <a:t> ab (hand in). </a:t>
            </a:r>
            <a:r>
              <a:rPr lang="en-US" dirty="0" err="1" smtClean="0"/>
              <a:t>Namen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vergessen</a:t>
            </a:r>
            <a:r>
              <a:rPr lang="en-US" dirty="0" smtClean="0"/>
              <a:t> (forget)!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816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Deine</a:t>
            </a:r>
            <a:r>
              <a:rPr lang="en-US" sz="4000" dirty="0" smtClean="0"/>
              <a:t> </a:t>
            </a:r>
            <a:r>
              <a:rPr lang="en-US" sz="4000" dirty="0" err="1" smtClean="0"/>
              <a:t>Meinung</a:t>
            </a:r>
            <a:r>
              <a:rPr lang="en-US" sz="4000" dirty="0" smtClean="0"/>
              <a:t>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Wie </a:t>
            </a:r>
            <a:r>
              <a:rPr lang="en-US" dirty="0" err="1" smtClean="0">
                <a:solidFill>
                  <a:srgbClr val="008000"/>
                </a:solidFill>
              </a:rPr>
              <a:t>findest</a:t>
            </a:r>
            <a:r>
              <a:rPr lang="en-US" dirty="0" smtClean="0">
                <a:solidFill>
                  <a:srgbClr val="008000"/>
                </a:solidFill>
              </a:rPr>
              <a:t> du </a:t>
            </a:r>
            <a:r>
              <a:rPr lang="en-US" dirty="0" err="1" smtClean="0">
                <a:solidFill>
                  <a:srgbClr val="008000"/>
                </a:solidFill>
              </a:rPr>
              <a:t>Tanzen</a:t>
            </a:r>
            <a:r>
              <a:rPr lang="en-US" dirty="0" smtClean="0">
                <a:solidFill>
                  <a:srgbClr val="008000"/>
                </a:solidFill>
              </a:rPr>
              <a:t>?</a:t>
            </a:r>
          </a:p>
          <a:p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Das </a:t>
            </a:r>
            <a:r>
              <a:rPr lang="en-US" dirty="0" err="1" smtClean="0">
                <a:solidFill>
                  <a:srgbClr val="008000"/>
                </a:solidFill>
              </a:rPr>
              <a:t>finde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ich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auch</a:t>
            </a:r>
            <a:r>
              <a:rPr lang="en-US" dirty="0" smtClean="0">
                <a:solidFill>
                  <a:srgbClr val="008000"/>
                </a:solidFill>
              </a:rPr>
              <a:t>. </a:t>
            </a:r>
            <a:r>
              <a:rPr lang="en-US" dirty="0" err="1" smtClean="0">
                <a:solidFill>
                  <a:srgbClr val="008000"/>
                </a:solidFill>
              </a:rPr>
              <a:t>Tanzen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prima.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Das </a:t>
            </a:r>
            <a:r>
              <a:rPr lang="en-US" dirty="0" err="1" smtClean="0">
                <a:solidFill>
                  <a:srgbClr val="008000"/>
                </a:solidFill>
              </a:rPr>
              <a:t>finde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ich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nicht</a:t>
            </a:r>
            <a:r>
              <a:rPr lang="en-US" dirty="0" smtClean="0">
                <a:solidFill>
                  <a:srgbClr val="008000"/>
                </a:solidFill>
              </a:rPr>
              <a:t>. </a:t>
            </a:r>
            <a:r>
              <a:rPr lang="en-US" dirty="0" err="1" smtClean="0">
                <a:solidFill>
                  <a:srgbClr val="008000"/>
                </a:solidFill>
              </a:rPr>
              <a:t>Ich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finde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Tanzen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blöd</a:t>
            </a:r>
            <a:r>
              <a:rPr lang="en-US" dirty="0" smtClean="0">
                <a:solidFill>
                  <a:srgbClr val="008000"/>
                </a:solidFill>
              </a:rPr>
              <a:t>.</a:t>
            </a: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Wie </a:t>
            </a:r>
            <a:r>
              <a:rPr lang="en-US" dirty="0" err="1" smtClean="0">
                <a:solidFill>
                  <a:srgbClr val="0000FF"/>
                </a:solidFill>
              </a:rPr>
              <a:t>findest</a:t>
            </a:r>
            <a:r>
              <a:rPr lang="en-US" dirty="0" smtClean="0">
                <a:solidFill>
                  <a:srgbClr val="0000FF"/>
                </a:solidFill>
              </a:rPr>
              <a:t> du </a:t>
            </a:r>
            <a:r>
              <a:rPr lang="en-US" dirty="0" err="1" smtClean="0">
                <a:solidFill>
                  <a:srgbClr val="0000FF"/>
                </a:solidFill>
              </a:rPr>
              <a:t>Tanzen</a:t>
            </a:r>
            <a:r>
              <a:rPr lang="en-US" dirty="0" smtClean="0">
                <a:solidFill>
                  <a:srgbClr val="0000FF"/>
                </a:solidFill>
              </a:rPr>
              <a:t>?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0000FF"/>
                </a:solidFill>
              </a:rPr>
              <a:t>Stimmt</a:t>
            </a:r>
            <a:r>
              <a:rPr lang="en-US" dirty="0" smtClean="0">
                <a:solidFill>
                  <a:srgbClr val="0000FF"/>
                </a:solidFill>
              </a:rPr>
              <a:t>! (Das </a:t>
            </a:r>
            <a:r>
              <a:rPr lang="en-US" dirty="0" err="1" smtClean="0">
                <a:solidFill>
                  <a:srgbClr val="0000FF"/>
                </a:solidFill>
              </a:rPr>
              <a:t>stimmt</a:t>
            </a:r>
            <a:r>
              <a:rPr lang="en-US" dirty="0" smtClean="0">
                <a:solidFill>
                  <a:srgbClr val="0000FF"/>
                </a:solidFill>
              </a:rPr>
              <a:t>.)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True / that’s true.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Stimmt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nicht</a:t>
            </a:r>
            <a:r>
              <a:rPr lang="en-US" dirty="0" smtClean="0">
                <a:solidFill>
                  <a:srgbClr val="0000FF"/>
                </a:solidFill>
              </a:rPr>
              <a:t>! (Das </a:t>
            </a:r>
            <a:r>
              <a:rPr lang="en-US" dirty="0" err="1" smtClean="0">
                <a:solidFill>
                  <a:srgbClr val="0000FF"/>
                </a:solidFill>
              </a:rPr>
              <a:t>stimmt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nicht</a:t>
            </a:r>
            <a:r>
              <a:rPr lang="en-US" dirty="0" smtClean="0">
                <a:solidFill>
                  <a:srgbClr val="0000FF"/>
                </a:solidFill>
              </a:rPr>
              <a:t>!)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Ich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finde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Tanzen</a:t>
            </a:r>
            <a:r>
              <a:rPr lang="en-US" dirty="0" smtClean="0">
                <a:solidFill>
                  <a:srgbClr val="008000"/>
                </a:solidFill>
              </a:rPr>
              <a:t> super!</a:t>
            </a:r>
          </a:p>
          <a:p>
            <a:endParaRPr lang="en-US" dirty="0"/>
          </a:p>
          <a:p>
            <a:r>
              <a:rPr lang="en-US" dirty="0" smtClean="0"/>
              <a:t>Here you can also you the reply: me too – </a:t>
            </a:r>
            <a:r>
              <a:rPr lang="en-US" u="sng" dirty="0" err="1"/>
              <a:t>I</a:t>
            </a:r>
            <a:r>
              <a:rPr lang="en-US" u="sng" dirty="0" err="1" smtClean="0"/>
              <a:t>ch</a:t>
            </a:r>
            <a:r>
              <a:rPr lang="en-US" u="sng" dirty="0" smtClean="0"/>
              <a:t> </a:t>
            </a:r>
            <a:r>
              <a:rPr lang="en-US" u="sng" dirty="0" err="1" smtClean="0"/>
              <a:t>auch</a:t>
            </a:r>
            <a:r>
              <a:rPr lang="en-US" u="sng" dirty="0" smtClean="0"/>
              <a:t>! </a:t>
            </a:r>
          </a:p>
          <a:p>
            <a:r>
              <a:rPr lang="en-US" dirty="0" smtClean="0"/>
              <a:t>or: I don’t – </a:t>
            </a:r>
            <a:r>
              <a:rPr lang="en-US" u="sng" dirty="0" err="1"/>
              <a:t>I</a:t>
            </a:r>
            <a:r>
              <a:rPr lang="en-US" u="sng" dirty="0" err="1" smtClean="0"/>
              <a:t>ch</a:t>
            </a:r>
            <a:r>
              <a:rPr lang="en-US" u="sng" dirty="0" smtClean="0"/>
              <a:t> </a:t>
            </a:r>
            <a:r>
              <a:rPr lang="en-US" u="sng" dirty="0" err="1" smtClean="0"/>
              <a:t>nicht</a:t>
            </a:r>
            <a:r>
              <a:rPr lang="en-US" u="sng" dirty="0" smtClean="0"/>
              <a:t>!</a:t>
            </a:r>
          </a:p>
          <a:p>
            <a:endParaRPr lang="en-US" dirty="0"/>
          </a:p>
          <a:p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0000FF"/>
                </a:solidFill>
              </a:rPr>
              <a:t>Tanzen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super! </a:t>
            </a:r>
          </a:p>
          <a:p>
            <a:r>
              <a:rPr lang="en-US" dirty="0" smtClean="0"/>
              <a:t>Here you can not use the above replies!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0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Vokabeln</a:t>
            </a:r>
            <a:r>
              <a:rPr lang="en-US" sz="3600" dirty="0" smtClean="0"/>
              <a:t> 15. Feb.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die </a:t>
            </a:r>
            <a:r>
              <a:rPr lang="en-US" dirty="0" err="1" smtClean="0"/>
              <a:t>Schule</a:t>
            </a:r>
            <a:r>
              <a:rPr lang="en-US" dirty="0" smtClean="0"/>
              <a:t> – the school</a:t>
            </a:r>
          </a:p>
          <a:p>
            <a:r>
              <a:rPr lang="en-US" dirty="0" smtClean="0"/>
              <a:t>der </a:t>
            </a:r>
            <a:r>
              <a:rPr lang="en-US" dirty="0" err="1" smtClean="0"/>
              <a:t>Schüler</a:t>
            </a:r>
            <a:r>
              <a:rPr lang="en-US" dirty="0" smtClean="0"/>
              <a:t> – the student in school (male)</a:t>
            </a:r>
          </a:p>
          <a:p>
            <a:r>
              <a:rPr lang="en-US" dirty="0" smtClean="0"/>
              <a:t>die </a:t>
            </a:r>
            <a:r>
              <a:rPr lang="en-US" dirty="0" err="1" smtClean="0"/>
              <a:t>Schülerin</a:t>
            </a:r>
            <a:r>
              <a:rPr lang="en-US" dirty="0" smtClean="0"/>
              <a:t> – the student in school (female)</a:t>
            </a:r>
          </a:p>
          <a:p>
            <a:r>
              <a:rPr lang="en-US" dirty="0" smtClean="0"/>
              <a:t>die </a:t>
            </a:r>
            <a:r>
              <a:rPr lang="en-US" dirty="0" err="1" smtClean="0"/>
              <a:t>Schüler</a:t>
            </a:r>
            <a:r>
              <a:rPr lang="en-US" dirty="0" smtClean="0"/>
              <a:t> – the students in school (plural)</a:t>
            </a:r>
          </a:p>
          <a:p>
            <a:endParaRPr lang="en-US" dirty="0"/>
          </a:p>
          <a:p>
            <a:r>
              <a:rPr lang="en-US" dirty="0" err="1" smtClean="0"/>
              <a:t>kosten</a:t>
            </a:r>
            <a:r>
              <a:rPr lang="en-US" dirty="0" smtClean="0"/>
              <a:t> – to cost</a:t>
            </a:r>
          </a:p>
          <a:p>
            <a:r>
              <a:rPr lang="en-US" dirty="0" err="1" smtClean="0"/>
              <a:t>Eislaufen</a:t>
            </a:r>
            <a:r>
              <a:rPr lang="en-US" dirty="0" smtClean="0"/>
              <a:t> – Ice-Skating</a:t>
            </a:r>
          </a:p>
          <a:p>
            <a:r>
              <a:rPr lang="en-US" dirty="0" err="1" smtClean="0"/>
              <a:t>faulenzen</a:t>
            </a:r>
            <a:r>
              <a:rPr lang="en-US" dirty="0" smtClean="0"/>
              <a:t> – to be lazy</a:t>
            </a:r>
          </a:p>
          <a:p>
            <a:r>
              <a:rPr lang="en-US" dirty="0" err="1" smtClean="0"/>
              <a:t>Tischtennis</a:t>
            </a:r>
            <a:r>
              <a:rPr lang="en-US" dirty="0" smtClean="0"/>
              <a:t>  - table tennis</a:t>
            </a:r>
          </a:p>
          <a:p>
            <a:r>
              <a:rPr lang="en-US" dirty="0" smtClean="0"/>
              <a:t>1 Euro ~ 1.25 Dollar</a:t>
            </a:r>
          </a:p>
          <a:p>
            <a:r>
              <a:rPr lang="en-US" dirty="0" smtClean="0"/>
              <a:t>1 Dollar ~ 0.75 Euro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80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Neue</a:t>
            </a:r>
            <a:r>
              <a:rPr lang="en-US" dirty="0" smtClean="0"/>
              <a:t> </a:t>
            </a:r>
            <a:r>
              <a:rPr lang="en-US" dirty="0" err="1" smtClean="0"/>
              <a:t>Vokabeln</a:t>
            </a:r>
            <a:r>
              <a:rPr lang="en-US" dirty="0" smtClean="0"/>
              <a:t> 7. </a:t>
            </a:r>
            <a:r>
              <a:rPr lang="en-US" smtClean="0"/>
              <a:t>Februar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mit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 smtClean="0"/>
              <a:t>Hund</a:t>
            </a:r>
            <a:r>
              <a:rPr lang="en-US" dirty="0" smtClean="0"/>
              <a:t> </a:t>
            </a:r>
            <a:r>
              <a:rPr lang="en-US" dirty="0" err="1" smtClean="0"/>
              <a:t>spazieren</a:t>
            </a:r>
            <a:r>
              <a:rPr lang="en-US" dirty="0" smtClean="0"/>
              <a:t> </a:t>
            </a:r>
            <a:r>
              <a:rPr lang="en-US" dirty="0" err="1" smtClean="0"/>
              <a:t>gehen</a:t>
            </a:r>
            <a:r>
              <a:rPr lang="en-US" dirty="0" smtClean="0"/>
              <a:t> – to walk the dog</a:t>
            </a:r>
          </a:p>
          <a:p>
            <a:r>
              <a:rPr lang="en-US" dirty="0" err="1" smtClean="0"/>
              <a:t>telefonieren</a:t>
            </a:r>
            <a:r>
              <a:rPr lang="en-US" dirty="0" smtClean="0"/>
              <a:t> – to talk on the phone</a:t>
            </a:r>
          </a:p>
          <a:p>
            <a:r>
              <a:rPr lang="en-US" dirty="0" err="1" smtClean="0"/>
              <a:t>simsen</a:t>
            </a:r>
            <a:r>
              <a:rPr lang="en-US" dirty="0" smtClean="0"/>
              <a:t> – to text</a:t>
            </a:r>
          </a:p>
          <a:p>
            <a:r>
              <a:rPr lang="en-US" dirty="0" err="1" smtClean="0"/>
              <a:t>schlafen</a:t>
            </a:r>
            <a:r>
              <a:rPr lang="en-US" dirty="0" smtClean="0"/>
              <a:t> – to sleep</a:t>
            </a:r>
          </a:p>
          <a:p>
            <a:r>
              <a:rPr lang="en-US" dirty="0" err="1" smtClean="0"/>
              <a:t>Fallschirmspringen</a:t>
            </a:r>
            <a:r>
              <a:rPr lang="en-US" dirty="0" smtClean="0"/>
              <a:t>  - to do sky diving – 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/>
              <a:t>mache</a:t>
            </a:r>
            <a:r>
              <a:rPr lang="en-US" dirty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Sommer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r>
              <a:rPr lang="en-US" dirty="0" err="1" smtClean="0"/>
              <a:t>Fallschirmspringen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err="1" smtClean="0"/>
              <a:t>Einkaufen</a:t>
            </a:r>
            <a:r>
              <a:rPr lang="en-US" dirty="0" smtClean="0"/>
              <a:t> </a:t>
            </a:r>
            <a:r>
              <a:rPr lang="en-US" dirty="0" err="1" smtClean="0"/>
              <a:t>gehen</a:t>
            </a:r>
            <a:r>
              <a:rPr lang="en-US" dirty="0" smtClean="0"/>
              <a:t> - to go shopping </a:t>
            </a:r>
            <a:endParaRPr lang="en-US" dirty="0"/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/>
              <a:t>gehe</a:t>
            </a:r>
            <a:r>
              <a:rPr lang="en-US" dirty="0"/>
              <a:t> </a:t>
            </a:r>
            <a:r>
              <a:rPr lang="en-US" dirty="0" err="1"/>
              <a:t>gern</a:t>
            </a:r>
            <a:r>
              <a:rPr lang="en-US" dirty="0"/>
              <a:t> </a:t>
            </a:r>
            <a:r>
              <a:rPr lang="en-US" dirty="0" err="1"/>
              <a:t>Einkaufen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Skateboarding –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mache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Skateboarding.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gehe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Skateboarding.</a:t>
            </a:r>
          </a:p>
          <a:p>
            <a:r>
              <a:rPr lang="en-US" dirty="0" smtClean="0"/>
              <a:t>ins Kino (Theater) </a:t>
            </a:r>
            <a:r>
              <a:rPr lang="en-US" dirty="0" err="1" smtClean="0"/>
              <a:t>gehen</a:t>
            </a:r>
            <a:r>
              <a:rPr lang="en-US" dirty="0" smtClean="0"/>
              <a:t> – to go to the movies (theatre) –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gehe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ins Kino (Theater).</a:t>
            </a:r>
          </a:p>
          <a:p>
            <a:r>
              <a:rPr lang="en-US" dirty="0" smtClean="0"/>
              <a:t>Go-Kart </a:t>
            </a:r>
            <a:r>
              <a:rPr lang="en-US" dirty="0" err="1" smtClean="0"/>
              <a:t>fahren</a:t>
            </a:r>
            <a:r>
              <a:rPr lang="en-US" dirty="0" smtClean="0"/>
              <a:t> –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fahre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Go-Kart.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513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Fragen</a:t>
            </a:r>
            <a:r>
              <a:rPr lang="en-US" sz="2800" dirty="0" smtClean="0"/>
              <a:t> und </a:t>
            </a:r>
            <a:r>
              <a:rPr lang="en-US" sz="2800" dirty="0" err="1" smtClean="0"/>
              <a:t>Antworten</a:t>
            </a:r>
            <a:r>
              <a:rPr lang="en-US" sz="2800" dirty="0" smtClean="0"/>
              <a:t> </a:t>
            </a:r>
            <a:r>
              <a:rPr lang="en-US" sz="2800" dirty="0" err="1" smtClean="0"/>
              <a:t>für</a:t>
            </a:r>
            <a:r>
              <a:rPr lang="en-US" sz="2800" dirty="0" smtClean="0"/>
              <a:t> den </a:t>
            </a:r>
            <a:r>
              <a:rPr lang="en-US" sz="2800" dirty="0" err="1" smtClean="0"/>
              <a:t>Bilder-Kreis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Was </a:t>
            </a:r>
            <a:r>
              <a:rPr lang="en-US" dirty="0" err="1" smtClean="0"/>
              <a:t>machst</a:t>
            </a:r>
            <a:r>
              <a:rPr lang="en-US" dirty="0" smtClean="0"/>
              <a:t> du in </a:t>
            </a:r>
            <a:r>
              <a:rPr lang="en-US" dirty="0" err="1" smtClean="0"/>
              <a:t>deiner</a:t>
            </a:r>
            <a:r>
              <a:rPr lang="en-US" dirty="0" smtClean="0"/>
              <a:t> </a:t>
            </a:r>
            <a:r>
              <a:rPr lang="en-US" dirty="0" err="1" smtClean="0"/>
              <a:t>Freizeit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Was </a:t>
            </a:r>
            <a:r>
              <a:rPr lang="en-US" dirty="0" err="1" smtClean="0"/>
              <a:t>machst</a:t>
            </a:r>
            <a:r>
              <a:rPr lang="en-US" dirty="0" smtClean="0"/>
              <a:t> du </a:t>
            </a:r>
            <a:r>
              <a:rPr lang="en-US" dirty="0" err="1" smtClean="0"/>
              <a:t>gern</a:t>
            </a:r>
            <a:r>
              <a:rPr lang="en-US" dirty="0" smtClean="0"/>
              <a:t>?</a:t>
            </a:r>
          </a:p>
          <a:p>
            <a:r>
              <a:rPr lang="en-US" dirty="0" smtClean="0"/>
              <a:t>Was </a:t>
            </a:r>
            <a:r>
              <a:rPr lang="en-US" dirty="0" err="1" smtClean="0"/>
              <a:t>machst</a:t>
            </a:r>
            <a:r>
              <a:rPr lang="en-US" dirty="0" smtClean="0"/>
              <a:t> du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 smtClean="0"/>
              <a:t>Was </a:t>
            </a:r>
            <a:r>
              <a:rPr lang="en-US" dirty="0" err="1" smtClean="0"/>
              <a:t>machst</a:t>
            </a:r>
            <a:r>
              <a:rPr lang="en-US" dirty="0" smtClean="0"/>
              <a:t> du </a:t>
            </a:r>
            <a:r>
              <a:rPr lang="en-US" dirty="0" err="1" smtClean="0"/>
              <a:t>nach</a:t>
            </a:r>
            <a:r>
              <a:rPr lang="en-US" dirty="0" smtClean="0"/>
              <a:t> der </a:t>
            </a:r>
            <a:r>
              <a:rPr lang="en-US" dirty="0" err="1" smtClean="0"/>
              <a:t>Schule</a:t>
            </a:r>
            <a:r>
              <a:rPr lang="en-US" dirty="0" smtClean="0"/>
              <a:t>?	</a:t>
            </a:r>
          </a:p>
          <a:p>
            <a:pPr marL="114300" indent="0">
              <a:buNone/>
            </a:pPr>
            <a:r>
              <a:rPr lang="en-US" dirty="0" smtClean="0"/>
              <a:t>Was </a:t>
            </a:r>
            <a:r>
              <a:rPr lang="en-US" dirty="0" err="1" smtClean="0"/>
              <a:t>machst</a:t>
            </a:r>
            <a:r>
              <a:rPr lang="en-US" dirty="0" smtClean="0"/>
              <a:t> du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Sommer</a:t>
            </a:r>
            <a:r>
              <a:rPr lang="en-US" dirty="0" smtClean="0"/>
              <a:t>?</a:t>
            </a:r>
          </a:p>
          <a:p>
            <a:pPr marL="114300" indent="0">
              <a:buNone/>
            </a:pPr>
            <a:r>
              <a:rPr lang="en-US" dirty="0" smtClean="0"/>
              <a:t>Was </a:t>
            </a:r>
            <a:r>
              <a:rPr lang="en-US" dirty="0" err="1" smtClean="0"/>
              <a:t>machst</a:t>
            </a:r>
            <a:r>
              <a:rPr lang="en-US" dirty="0" smtClean="0"/>
              <a:t> du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Winter?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err="1" smtClean="0"/>
              <a:t>Tanzt</a:t>
            </a:r>
            <a:r>
              <a:rPr lang="en-US" dirty="0" smtClean="0"/>
              <a:t> du </a:t>
            </a:r>
            <a:r>
              <a:rPr lang="en-US" dirty="0" err="1" smtClean="0"/>
              <a:t>gern</a:t>
            </a:r>
            <a:r>
              <a:rPr lang="en-US" dirty="0" smtClean="0"/>
              <a:t>?</a:t>
            </a:r>
          </a:p>
          <a:p>
            <a:pPr marL="114300" indent="0">
              <a:buNone/>
            </a:pPr>
            <a:r>
              <a:rPr lang="en-US" dirty="0" err="1" smtClean="0"/>
              <a:t>Machst</a:t>
            </a:r>
            <a:r>
              <a:rPr lang="en-US" dirty="0" smtClean="0"/>
              <a:t> du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r>
              <a:rPr lang="en-US" dirty="0" err="1" smtClean="0"/>
              <a:t>Hausaufgaben</a:t>
            </a:r>
            <a:r>
              <a:rPr lang="en-US" dirty="0" smtClean="0"/>
              <a:t>?</a:t>
            </a:r>
          </a:p>
          <a:p>
            <a:pPr marL="114300" indent="0">
              <a:buNone/>
            </a:pPr>
            <a:r>
              <a:rPr lang="en-US" dirty="0" err="1" smtClean="0"/>
              <a:t>Schaust</a:t>
            </a:r>
            <a:r>
              <a:rPr lang="en-US" dirty="0" smtClean="0"/>
              <a:t> du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r>
              <a:rPr lang="en-US" dirty="0" err="1" smtClean="0"/>
              <a:t>Fernsehen</a:t>
            </a:r>
            <a:r>
              <a:rPr lang="en-US" dirty="0" smtClean="0"/>
              <a:t>?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u="sng" dirty="0" err="1" smtClean="0"/>
              <a:t>Wann</a:t>
            </a:r>
            <a:r>
              <a:rPr lang="en-US" u="sng" dirty="0" smtClean="0"/>
              <a:t> </a:t>
            </a:r>
            <a:r>
              <a:rPr lang="en-US" dirty="0" err="1" smtClean="0"/>
              <a:t>machst</a:t>
            </a:r>
            <a:r>
              <a:rPr lang="en-US" dirty="0" smtClean="0"/>
              <a:t> du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r>
              <a:rPr lang="en-US" dirty="0" err="1" smtClean="0"/>
              <a:t>Hausaufgaben</a:t>
            </a:r>
            <a:r>
              <a:rPr lang="en-US" dirty="0" smtClean="0"/>
              <a:t>? 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besuche</a:t>
            </a:r>
            <a:r>
              <a:rPr lang="en-US" dirty="0" smtClean="0"/>
              <a:t> </a:t>
            </a:r>
            <a:r>
              <a:rPr lang="en-US" dirty="0" err="1" smtClean="0"/>
              <a:t>Freunde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bastel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wandere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fahre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Rad.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Nach</a:t>
            </a:r>
            <a:r>
              <a:rPr lang="en-US" dirty="0" smtClean="0"/>
              <a:t> der </a:t>
            </a:r>
            <a:r>
              <a:rPr lang="en-US" dirty="0" err="1" smtClean="0"/>
              <a:t>Schule</a:t>
            </a:r>
            <a:r>
              <a:rPr lang="en-US" dirty="0" smtClean="0"/>
              <a:t> </a:t>
            </a:r>
            <a:r>
              <a:rPr lang="en-US" dirty="0" err="1" smtClean="0"/>
              <a:t>gehe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ins Kino.</a:t>
            </a:r>
          </a:p>
          <a:p>
            <a:r>
              <a:rPr lang="en-US" dirty="0" err="1" smtClean="0"/>
              <a:t>Im</a:t>
            </a:r>
            <a:r>
              <a:rPr lang="en-US" dirty="0" smtClean="0"/>
              <a:t> Winter </a:t>
            </a:r>
            <a:r>
              <a:rPr lang="en-US" dirty="0" err="1" smtClean="0"/>
              <a:t>laufe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Ski.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Ja</a:t>
            </a:r>
            <a:r>
              <a:rPr lang="en-US" dirty="0" smtClean="0"/>
              <a:t>.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tanze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.</a:t>
            </a:r>
          </a:p>
          <a:p>
            <a:r>
              <a:rPr lang="en-US" dirty="0" smtClean="0"/>
              <a:t>Nein.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mache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r>
              <a:rPr lang="en-US" dirty="0" err="1" smtClean="0"/>
              <a:t>Hausaufgaben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200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22065"/>
          </a:xfrm>
        </p:spPr>
        <p:txBody>
          <a:bodyPr/>
          <a:lstStyle/>
          <a:p>
            <a:r>
              <a:rPr lang="en-US" dirty="0" err="1" smtClean="0"/>
              <a:t>Fragen</a:t>
            </a:r>
            <a:r>
              <a:rPr lang="en-US" dirty="0" smtClean="0"/>
              <a:t>:                      </a:t>
            </a:r>
            <a:r>
              <a:rPr lang="en-US" dirty="0" err="1" smtClean="0"/>
              <a:t>Vokabeln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342900" lvl="1">
              <a:buClr>
                <a:schemeClr val="accent1"/>
              </a:buClr>
            </a:pPr>
            <a:r>
              <a:rPr lang="en-US" sz="2000" dirty="0"/>
              <a:t>Was </a:t>
            </a:r>
            <a:r>
              <a:rPr lang="en-US" sz="2000" dirty="0" err="1"/>
              <a:t>machst</a:t>
            </a:r>
            <a:r>
              <a:rPr lang="en-US" sz="2000" dirty="0"/>
              <a:t> du </a:t>
            </a:r>
            <a:r>
              <a:rPr lang="en-US" sz="2000" dirty="0" err="1"/>
              <a:t>gern</a:t>
            </a:r>
            <a:r>
              <a:rPr lang="en-US" sz="2000" dirty="0"/>
              <a:t>? </a:t>
            </a:r>
            <a:endParaRPr lang="en-US" sz="2000" dirty="0" smtClean="0"/>
          </a:p>
          <a:p>
            <a:pPr marL="342900" lvl="1">
              <a:buClr>
                <a:schemeClr val="accent1"/>
              </a:buClr>
            </a:pPr>
            <a:r>
              <a:rPr lang="en-US" sz="2000" dirty="0" smtClean="0"/>
              <a:t>Was </a:t>
            </a:r>
            <a:r>
              <a:rPr lang="en-US" sz="2000" dirty="0" err="1"/>
              <a:t>machst</a:t>
            </a:r>
            <a:r>
              <a:rPr lang="en-US" sz="2000" dirty="0"/>
              <a:t> du </a:t>
            </a:r>
            <a:r>
              <a:rPr lang="en-US" sz="2000" dirty="0" err="1"/>
              <a:t>nicht</a:t>
            </a:r>
            <a:r>
              <a:rPr lang="en-US" sz="2000" dirty="0"/>
              <a:t> (so) </a:t>
            </a:r>
            <a:r>
              <a:rPr lang="en-US" sz="2000" dirty="0" err="1"/>
              <a:t>gern</a:t>
            </a:r>
            <a:r>
              <a:rPr lang="en-US" sz="2000" dirty="0"/>
              <a:t>? </a:t>
            </a:r>
            <a:endParaRPr lang="en-US" sz="2000" dirty="0" smtClean="0"/>
          </a:p>
          <a:p>
            <a:pPr marL="342900" lvl="1">
              <a:buClr>
                <a:schemeClr val="accent1"/>
              </a:buClr>
            </a:pPr>
            <a:r>
              <a:rPr lang="en-US" sz="2000" dirty="0" smtClean="0"/>
              <a:t>Hast </a:t>
            </a:r>
            <a:r>
              <a:rPr lang="en-US" sz="2000" dirty="0"/>
              <a:t>du </a:t>
            </a:r>
            <a:r>
              <a:rPr lang="en-US" sz="2000" dirty="0" err="1"/>
              <a:t>andere</a:t>
            </a:r>
            <a:r>
              <a:rPr lang="en-US" sz="2000" dirty="0"/>
              <a:t> </a:t>
            </a:r>
            <a:r>
              <a:rPr lang="en-US" sz="2000" dirty="0" err="1"/>
              <a:t>Interessen</a:t>
            </a:r>
            <a:r>
              <a:rPr lang="en-US" sz="2000" dirty="0"/>
              <a:t>? </a:t>
            </a:r>
            <a:endParaRPr lang="en-US" sz="2000" dirty="0" smtClean="0"/>
          </a:p>
          <a:p>
            <a:pPr marL="342900" lvl="1">
              <a:buClr>
                <a:schemeClr val="accent1"/>
              </a:buClr>
            </a:pPr>
            <a:r>
              <a:rPr lang="en-US" sz="2000" dirty="0" err="1" smtClean="0"/>
              <a:t>Spielst</a:t>
            </a:r>
            <a:r>
              <a:rPr lang="en-US" sz="2000" dirty="0" smtClean="0"/>
              <a:t> </a:t>
            </a:r>
            <a:r>
              <a:rPr lang="en-US" sz="2000" dirty="0"/>
              <a:t>du </a:t>
            </a:r>
            <a:r>
              <a:rPr lang="en-US" sz="2000" dirty="0" err="1"/>
              <a:t>ein</a:t>
            </a:r>
            <a:r>
              <a:rPr lang="en-US" sz="2000" dirty="0"/>
              <a:t> Instrument? </a:t>
            </a:r>
            <a:endParaRPr lang="en-US" sz="2000" dirty="0" smtClean="0"/>
          </a:p>
          <a:p>
            <a:pPr marL="342900" lvl="1">
              <a:buClr>
                <a:schemeClr val="accent1"/>
              </a:buClr>
            </a:pPr>
            <a:r>
              <a:rPr lang="en-US" sz="2000" dirty="0" smtClean="0"/>
              <a:t>Was </a:t>
            </a:r>
            <a:r>
              <a:rPr lang="en-US" sz="2000" dirty="0" err="1" smtClean="0"/>
              <a:t>machst</a:t>
            </a:r>
            <a:r>
              <a:rPr lang="en-US" sz="2000" dirty="0" smtClean="0"/>
              <a:t> du in </a:t>
            </a:r>
            <a:r>
              <a:rPr lang="en-US" sz="2000" dirty="0" err="1" smtClean="0"/>
              <a:t>deiner</a:t>
            </a:r>
            <a:r>
              <a:rPr lang="en-US" sz="2000" dirty="0" smtClean="0"/>
              <a:t> </a:t>
            </a:r>
            <a:r>
              <a:rPr lang="en-US" sz="2000" dirty="0" err="1" smtClean="0"/>
              <a:t>Freizeit</a:t>
            </a:r>
            <a:r>
              <a:rPr lang="en-US" sz="2000" dirty="0" smtClean="0"/>
              <a:t>?</a:t>
            </a:r>
          </a:p>
          <a:p>
            <a:pPr marL="342900" lvl="1">
              <a:buClr>
                <a:schemeClr val="accent1"/>
              </a:buClr>
            </a:pPr>
            <a:r>
              <a:rPr lang="en-US" sz="2000" dirty="0" err="1" smtClean="0"/>
              <a:t>Machst</a:t>
            </a:r>
            <a:r>
              <a:rPr lang="en-US" sz="2000" dirty="0" smtClean="0"/>
              <a:t> du Sport?</a:t>
            </a:r>
          </a:p>
          <a:p>
            <a:pPr marL="342900" lvl="1">
              <a:buClr>
                <a:schemeClr val="accent1"/>
              </a:buClr>
            </a:pPr>
            <a:r>
              <a:rPr lang="en-US" sz="2000" dirty="0" err="1" smtClean="0"/>
              <a:t>Schwimmst</a:t>
            </a:r>
            <a:r>
              <a:rPr lang="en-US" sz="2000" dirty="0" smtClean="0"/>
              <a:t> du </a:t>
            </a:r>
            <a:r>
              <a:rPr lang="en-US" sz="2000" dirty="0" err="1" smtClean="0"/>
              <a:t>gern</a:t>
            </a:r>
            <a:r>
              <a:rPr lang="en-US" sz="2000" dirty="0" smtClean="0"/>
              <a:t>?</a:t>
            </a:r>
          </a:p>
          <a:p>
            <a:pPr marL="342900" lvl="1">
              <a:buClr>
                <a:schemeClr val="accent1"/>
              </a:buClr>
            </a:pPr>
            <a:r>
              <a:rPr lang="en-US" sz="2000" dirty="0" err="1" smtClean="0"/>
              <a:t>Spielst</a:t>
            </a:r>
            <a:r>
              <a:rPr lang="en-US" sz="2000" dirty="0" smtClean="0"/>
              <a:t> du </a:t>
            </a:r>
            <a:r>
              <a:rPr lang="en-US" sz="2000" dirty="0" err="1" smtClean="0"/>
              <a:t>Fussball</a:t>
            </a:r>
            <a:r>
              <a:rPr lang="en-US" sz="2000" dirty="0" smtClean="0"/>
              <a:t>?</a:t>
            </a:r>
          </a:p>
          <a:p>
            <a:pPr marL="342900" lvl="1">
              <a:buClr>
                <a:schemeClr val="accent1"/>
              </a:buClr>
            </a:pPr>
            <a:r>
              <a:rPr lang="en-US" sz="2000" dirty="0" smtClean="0"/>
              <a:t>Was </a:t>
            </a:r>
            <a:r>
              <a:rPr lang="en-US" sz="2000" dirty="0" err="1" smtClean="0"/>
              <a:t>machst</a:t>
            </a:r>
            <a:r>
              <a:rPr lang="en-US" sz="2000" dirty="0" smtClean="0"/>
              <a:t> du </a:t>
            </a:r>
            <a:r>
              <a:rPr lang="en-US" sz="2000" dirty="0" err="1" smtClean="0"/>
              <a:t>nach</a:t>
            </a:r>
            <a:r>
              <a:rPr lang="en-US" sz="2000" dirty="0" smtClean="0"/>
              <a:t> der </a:t>
            </a:r>
            <a:r>
              <a:rPr lang="en-US" sz="2000" dirty="0" err="1" smtClean="0"/>
              <a:t>Schule</a:t>
            </a:r>
            <a:r>
              <a:rPr lang="en-US" sz="2000" dirty="0" smtClean="0"/>
              <a:t>?</a:t>
            </a:r>
          </a:p>
          <a:p>
            <a:pPr marL="342900" lvl="1">
              <a:buClr>
                <a:schemeClr val="accent1"/>
              </a:buClr>
            </a:pPr>
            <a:r>
              <a:rPr lang="en-US" sz="2000" dirty="0" smtClean="0"/>
              <a:t>Was </a:t>
            </a:r>
            <a:r>
              <a:rPr lang="en-US" sz="2000" dirty="0" err="1" smtClean="0"/>
              <a:t>machst</a:t>
            </a:r>
            <a:r>
              <a:rPr lang="en-US" sz="2000" dirty="0" smtClean="0"/>
              <a:t> du </a:t>
            </a:r>
            <a:r>
              <a:rPr lang="en-US" sz="2000" dirty="0" err="1" smtClean="0"/>
              <a:t>im</a:t>
            </a:r>
            <a:r>
              <a:rPr lang="en-US" sz="2000" dirty="0" smtClean="0"/>
              <a:t> </a:t>
            </a:r>
            <a:r>
              <a:rPr lang="en-US" sz="2000" dirty="0" err="1" smtClean="0"/>
              <a:t>Sommer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4114799" y="1536192"/>
            <a:ext cx="4868508" cy="4590288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laufen</a:t>
            </a:r>
            <a:r>
              <a:rPr lang="en-US" dirty="0" smtClean="0"/>
              <a:t> – to run</a:t>
            </a:r>
          </a:p>
          <a:p>
            <a:r>
              <a:rPr lang="en-US" dirty="0" err="1" smtClean="0"/>
              <a:t>schlafen</a:t>
            </a:r>
            <a:r>
              <a:rPr lang="en-US" dirty="0" smtClean="0"/>
              <a:t> – to sleep</a:t>
            </a:r>
          </a:p>
          <a:p>
            <a:r>
              <a:rPr lang="en-US" dirty="0" smtClean="0"/>
              <a:t>Wie gut </a:t>
            </a:r>
            <a:r>
              <a:rPr lang="en-US" dirty="0" err="1" smtClean="0"/>
              <a:t>bist</a:t>
            </a:r>
            <a:r>
              <a:rPr lang="en-US" dirty="0" smtClean="0"/>
              <a:t> du in Basketball?</a:t>
            </a:r>
          </a:p>
          <a:p>
            <a:r>
              <a:rPr lang="en-US" dirty="0" err="1" smtClean="0"/>
              <a:t>Nichts</a:t>
            </a:r>
            <a:r>
              <a:rPr lang="en-US" dirty="0" smtClean="0"/>
              <a:t>! – nothing</a:t>
            </a:r>
          </a:p>
          <a:p>
            <a:endParaRPr lang="en-US" dirty="0" smtClean="0"/>
          </a:p>
          <a:p>
            <a:r>
              <a:rPr lang="en-US" dirty="0" smtClean="0"/>
              <a:t>am Morgen (in the morning)</a:t>
            </a:r>
          </a:p>
          <a:p>
            <a:r>
              <a:rPr lang="en-US" dirty="0" smtClean="0"/>
              <a:t>am </a:t>
            </a:r>
            <a:r>
              <a:rPr lang="en-US" dirty="0" err="1" smtClean="0"/>
              <a:t>Vormittag</a:t>
            </a:r>
            <a:r>
              <a:rPr lang="en-US" dirty="0" smtClean="0"/>
              <a:t> (~ 10-11am)</a:t>
            </a:r>
          </a:p>
          <a:p>
            <a:r>
              <a:rPr lang="en-US" dirty="0" smtClean="0"/>
              <a:t>am </a:t>
            </a:r>
            <a:r>
              <a:rPr lang="en-US" dirty="0" err="1" smtClean="0"/>
              <a:t>Mittag</a:t>
            </a:r>
            <a:r>
              <a:rPr lang="en-US" dirty="0" smtClean="0"/>
              <a:t> (at noon)</a:t>
            </a:r>
          </a:p>
          <a:p>
            <a:r>
              <a:rPr lang="en-US" dirty="0" smtClean="0"/>
              <a:t>am </a:t>
            </a:r>
            <a:r>
              <a:rPr lang="en-US" dirty="0" err="1" smtClean="0"/>
              <a:t>Nachmittag</a:t>
            </a:r>
            <a:r>
              <a:rPr lang="en-US" dirty="0" smtClean="0"/>
              <a:t> (in the afternoon)</a:t>
            </a:r>
          </a:p>
          <a:p>
            <a:r>
              <a:rPr lang="en-US" dirty="0" smtClean="0"/>
              <a:t>am </a:t>
            </a:r>
            <a:r>
              <a:rPr lang="en-US" dirty="0" err="1" smtClean="0"/>
              <a:t>Abend</a:t>
            </a:r>
            <a:r>
              <a:rPr lang="en-US" dirty="0" smtClean="0"/>
              <a:t> (in the evening)</a:t>
            </a:r>
          </a:p>
          <a:p>
            <a:r>
              <a:rPr lang="en-US" dirty="0" smtClean="0"/>
              <a:t>in der </a:t>
            </a:r>
            <a:r>
              <a:rPr lang="en-US" dirty="0" err="1" smtClean="0"/>
              <a:t>Nacht</a:t>
            </a:r>
            <a:r>
              <a:rPr lang="en-US" dirty="0" smtClean="0"/>
              <a:t> (in the night)</a:t>
            </a:r>
            <a:endParaRPr lang="en-US" dirty="0"/>
          </a:p>
          <a:p>
            <a:r>
              <a:rPr lang="en-US" dirty="0" err="1" smtClean="0"/>
              <a:t>Mitternacht</a:t>
            </a:r>
            <a:r>
              <a:rPr lang="en-US" dirty="0" smtClean="0"/>
              <a:t> (midnight)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75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Sentence structure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57163"/>
              </p:ext>
            </p:extLst>
          </p:nvPr>
        </p:nvGraphicFramePr>
        <p:xfrm>
          <a:off x="456785" y="1614631"/>
          <a:ext cx="7620415" cy="3931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83"/>
                <a:gridCol w="1497063"/>
                <a:gridCol w="1832769"/>
                <a:gridCol w="1544143"/>
                <a:gridCol w="1222357"/>
              </a:tblGrid>
              <a:tr h="536351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place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subject</a:t>
                      </a:r>
                      <a:r>
                        <a:rPr lang="en-US" baseline="0" dirty="0" smtClean="0"/>
                        <a:t> or time express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u="sng" baseline="30000" dirty="0" smtClean="0">
                          <a:solidFill>
                            <a:srgbClr val="FF0000"/>
                          </a:solidFill>
                        </a:rPr>
                        <a:t>nd</a:t>
                      </a:r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 place</a:t>
                      </a:r>
                      <a:r>
                        <a:rPr lang="en-US" dirty="0" smtClean="0"/>
                        <a:t> – conjugated verb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41722" marR="141722"/>
                </a:tc>
              </a:tr>
              <a:tr h="53635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Ich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schwimme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41722" marR="141722"/>
                </a:tc>
              </a:tr>
              <a:tr h="536351">
                <a:tc>
                  <a:txBody>
                    <a:bodyPr/>
                    <a:lstStyle/>
                    <a:p>
                      <a:r>
                        <a:rPr lang="en-US" dirty="0" smtClean="0"/>
                        <a:t>Peter </a:t>
                      </a:r>
                    </a:p>
                    <a:p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spielt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nicht</a:t>
                      </a:r>
                      <a:r>
                        <a:rPr lang="en-US" dirty="0" smtClean="0"/>
                        <a:t> so </a:t>
                      </a:r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Schach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</a:tr>
              <a:tr h="53635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Nach</a:t>
                      </a:r>
                      <a:r>
                        <a:rPr lang="en-US" dirty="0" smtClean="0"/>
                        <a:t> der </a:t>
                      </a:r>
                      <a:r>
                        <a:rPr lang="en-US" dirty="0" err="1" smtClean="0"/>
                        <a:t>Schule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schwimme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</a:tr>
              <a:tr h="30648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schwimme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nach</a:t>
                      </a:r>
                      <a:r>
                        <a:rPr lang="en-US" dirty="0" smtClean="0"/>
                        <a:t> der </a:t>
                      </a:r>
                      <a:r>
                        <a:rPr lang="en-US" dirty="0" err="1" smtClean="0"/>
                        <a:t>Schule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</a:tr>
              <a:tr h="30648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Sommer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wandert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Maria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</a:tr>
              <a:tr h="3064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41722" marR="141722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6075156"/>
            <a:ext cx="7620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Rule: Verb &amp; subject are always next to each other – with the conjugated verb being in second place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919356" y="8513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69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5719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486669"/>
              </p:ext>
            </p:extLst>
          </p:nvPr>
        </p:nvGraphicFramePr>
        <p:xfrm>
          <a:off x="457200" y="628650"/>
          <a:ext cx="7620000" cy="5709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646793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place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subject or 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2. place</a:t>
                      </a:r>
                    </a:p>
                    <a:p>
                      <a:r>
                        <a:rPr lang="en-US" dirty="0" smtClean="0"/>
                        <a:t>conjugated verb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adverb or</a:t>
                      </a:r>
                    </a:p>
                    <a:p>
                      <a:r>
                        <a:rPr lang="en-US" dirty="0" smtClean="0"/>
                        <a:t>subject or</a:t>
                      </a:r>
                    </a:p>
                    <a:p>
                      <a:r>
                        <a:rPr lang="en-US" dirty="0" smtClean="0"/>
                        <a:t>time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interviewe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Peter.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 tense</a:t>
                      </a:r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habe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Peter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interviewt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 perfect (“past”)</a:t>
                      </a:r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macht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Er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schaut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Fernsehen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spielt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kein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Instrument.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läuft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nach</a:t>
                      </a:r>
                      <a:r>
                        <a:rPr lang="en-US" dirty="0" smtClean="0"/>
                        <a:t> der </a:t>
                      </a:r>
                      <a:r>
                        <a:rPr lang="en-US" dirty="0" err="1" smtClean="0"/>
                        <a:t>Schule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laufen</a:t>
                      </a:r>
                      <a:r>
                        <a:rPr lang="en-US" dirty="0" smtClean="0"/>
                        <a:t> – to run</a:t>
                      </a:r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Nach</a:t>
                      </a:r>
                      <a:r>
                        <a:rPr lang="en-US" baseline="0" dirty="0" smtClean="0"/>
                        <a:t> der </a:t>
                      </a:r>
                      <a:r>
                        <a:rPr lang="en-US" baseline="0" dirty="0" err="1" smtClean="0"/>
                        <a:t>Schule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schläft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er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.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schlafen</a:t>
                      </a:r>
                      <a:r>
                        <a:rPr lang="en-US" dirty="0" smtClean="0"/>
                        <a:t> –</a:t>
                      </a:r>
                      <a:r>
                        <a:rPr lang="en-US" baseline="0" dirty="0" smtClean="0"/>
                        <a:t> to sleep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001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5719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865028"/>
              </p:ext>
            </p:extLst>
          </p:nvPr>
        </p:nvGraphicFramePr>
        <p:xfrm>
          <a:off x="457200" y="628650"/>
          <a:ext cx="7620000" cy="6356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646793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place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subject or 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2. place</a:t>
                      </a:r>
                    </a:p>
                    <a:p>
                      <a:r>
                        <a:rPr lang="en-US" dirty="0" smtClean="0"/>
                        <a:t>conjugated verb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adverb or</a:t>
                      </a:r>
                    </a:p>
                    <a:p>
                      <a:r>
                        <a:rPr lang="en-US" dirty="0" smtClean="0"/>
                        <a:t>subject or</a:t>
                      </a:r>
                    </a:p>
                    <a:p>
                      <a:r>
                        <a:rPr lang="en-US" dirty="0" smtClean="0"/>
                        <a:t>time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Er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zeichnet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 seiner </a:t>
                      </a:r>
                      <a:r>
                        <a:rPr lang="en-US" dirty="0" err="1" smtClean="0"/>
                        <a:t>Freizeit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spielt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ihrer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Freizeit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Tennis</a:t>
                      </a:r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smtClean="0"/>
                        <a:t>In </a:t>
                      </a:r>
                      <a:r>
                        <a:rPr lang="en-US" dirty="0" err="1" smtClean="0"/>
                        <a:t>ihrer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Freizeit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spielt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Tennis.</a:t>
                      </a:r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Nach</a:t>
                      </a:r>
                      <a:r>
                        <a:rPr lang="en-US" dirty="0" smtClean="0"/>
                        <a:t> der </a:t>
                      </a:r>
                      <a:r>
                        <a:rPr lang="en-US" dirty="0" err="1" smtClean="0"/>
                        <a:t>Schule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spielt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Videospiele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Ich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gehe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einkaufen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like to go shopping</a:t>
                      </a:r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mache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nicht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gern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Hausaufgaben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155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5719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859555"/>
              </p:ext>
            </p:extLst>
          </p:nvPr>
        </p:nvGraphicFramePr>
        <p:xfrm>
          <a:off x="457200" y="628650"/>
          <a:ext cx="7620000" cy="6088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646793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place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subject or 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2. place</a:t>
                      </a:r>
                    </a:p>
                    <a:p>
                      <a:r>
                        <a:rPr lang="en-US" dirty="0" smtClean="0"/>
                        <a:t>conjugated verb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adverb or</a:t>
                      </a:r>
                    </a:p>
                    <a:p>
                      <a:r>
                        <a:rPr lang="en-US" dirty="0" smtClean="0"/>
                        <a:t>subject or</a:t>
                      </a:r>
                    </a:p>
                    <a:p>
                      <a:r>
                        <a:rPr lang="en-US" dirty="0" smtClean="0"/>
                        <a:t>time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67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350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üben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Was </a:t>
            </a:r>
            <a:r>
              <a:rPr lang="en-US" dirty="0" err="1" smtClean="0"/>
              <a:t>möchtest</a:t>
            </a:r>
            <a:r>
              <a:rPr lang="en-US" dirty="0" smtClean="0"/>
              <a:t> du </a:t>
            </a:r>
            <a:r>
              <a:rPr lang="en-US" dirty="0" err="1" smtClean="0"/>
              <a:t>essen</a:t>
            </a:r>
            <a:r>
              <a:rPr lang="en-US" dirty="0" smtClean="0"/>
              <a:t>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Was </a:t>
            </a:r>
            <a:r>
              <a:rPr lang="en-US" dirty="0" err="1" smtClean="0"/>
              <a:t>machst</a:t>
            </a:r>
            <a:r>
              <a:rPr lang="en-US" dirty="0" smtClean="0"/>
              <a:t> du </a:t>
            </a:r>
            <a:r>
              <a:rPr lang="en-US" dirty="0" err="1" smtClean="0"/>
              <a:t>gern</a:t>
            </a:r>
            <a:r>
              <a:rPr lang="en-US" dirty="0" smtClean="0"/>
              <a:t> in </a:t>
            </a:r>
            <a:r>
              <a:rPr lang="en-US" dirty="0" err="1" smtClean="0"/>
              <a:t>deiner</a:t>
            </a:r>
            <a:r>
              <a:rPr lang="en-US" dirty="0" smtClean="0"/>
              <a:t> </a:t>
            </a:r>
            <a:r>
              <a:rPr lang="en-US" dirty="0" err="1" smtClean="0"/>
              <a:t>Freizeit</a:t>
            </a:r>
            <a:r>
              <a:rPr lang="en-US" dirty="0" smtClean="0"/>
              <a:t>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Was hast du am </a:t>
            </a:r>
            <a:r>
              <a:rPr lang="en-US" dirty="0" err="1" smtClean="0"/>
              <a:t>Montag</a:t>
            </a:r>
            <a:r>
              <a:rPr lang="en-US" dirty="0" smtClean="0"/>
              <a:t>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Was hast du in Geschichte?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trinke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r>
              <a:rPr lang="en-US" dirty="0" err="1" smtClean="0"/>
              <a:t>Kaffee</a:t>
            </a:r>
            <a:r>
              <a:rPr lang="en-US" dirty="0" smtClean="0"/>
              <a:t>. Und du?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Was </a:t>
            </a:r>
            <a:r>
              <a:rPr lang="en-US" dirty="0" err="1" smtClean="0"/>
              <a:t>kosten</a:t>
            </a:r>
            <a:r>
              <a:rPr lang="en-US" dirty="0" smtClean="0"/>
              <a:t> die </a:t>
            </a:r>
            <a:r>
              <a:rPr lang="en-US" dirty="0" err="1" smtClean="0"/>
              <a:t>Kulis</a:t>
            </a:r>
            <a:r>
              <a:rPr lang="en-US" dirty="0" smtClean="0"/>
              <a:t>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die </a:t>
            </a:r>
            <a:r>
              <a:rPr lang="en-US" dirty="0" err="1" smtClean="0"/>
              <a:t>Taschenrechner</a:t>
            </a:r>
            <a:r>
              <a:rPr lang="en-US" dirty="0" smtClean="0"/>
              <a:t>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What kind of clothe sizes are there in Germany?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What are the opening hours of German stores? 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What days are the German stores open?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Correct or not correct?</a:t>
            </a:r>
          </a:p>
          <a:p>
            <a:pPr lvl="1"/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spiele</a:t>
            </a:r>
            <a:r>
              <a:rPr lang="en-US" dirty="0" smtClean="0"/>
              <a:t> </a:t>
            </a:r>
            <a:r>
              <a:rPr lang="en-US" dirty="0" err="1" smtClean="0"/>
              <a:t>Fussball</a:t>
            </a:r>
            <a:r>
              <a:rPr lang="en-US" dirty="0" smtClean="0"/>
              <a:t> am Sonntag.</a:t>
            </a:r>
          </a:p>
          <a:p>
            <a:pPr lvl="1"/>
            <a:r>
              <a:rPr lang="en-US" dirty="0" smtClean="0"/>
              <a:t>Was du </a:t>
            </a:r>
            <a:r>
              <a:rPr lang="en-US" dirty="0" err="1" smtClean="0"/>
              <a:t>habst</a:t>
            </a:r>
            <a:r>
              <a:rPr lang="en-US" dirty="0" smtClean="0"/>
              <a:t> du am </a:t>
            </a:r>
            <a:r>
              <a:rPr lang="en-US" dirty="0" err="1" smtClean="0"/>
              <a:t>Montag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Zuletzt</a:t>
            </a:r>
            <a:r>
              <a:rPr lang="en-US" dirty="0" smtClean="0"/>
              <a:t> </a:t>
            </a:r>
            <a:r>
              <a:rPr lang="en-US" dirty="0" err="1" smtClean="0"/>
              <a:t>gehe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ins Café.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112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5719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473735"/>
              </p:ext>
            </p:extLst>
          </p:nvPr>
        </p:nvGraphicFramePr>
        <p:xfrm>
          <a:off x="457200" y="628650"/>
          <a:ext cx="7620000" cy="6088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646793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place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subject or 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 place</a:t>
                      </a:r>
                    </a:p>
                    <a:p>
                      <a:r>
                        <a:rPr lang="en-US" dirty="0" smtClean="0"/>
                        <a:t>conjugated verb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adverb or</a:t>
                      </a:r>
                    </a:p>
                    <a:p>
                      <a:r>
                        <a:rPr lang="en-US" dirty="0" smtClean="0"/>
                        <a:t>subject or</a:t>
                      </a:r>
                    </a:p>
                    <a:p>
                      <a:r>
                        <a:rPr lang="en-US" dirty="0" smtClean="0"/>
                        <a:t>time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67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848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Bilder</a:t>
            </a:r>
            <a:r>
              <a:rPr lang="en-US" dirty="0" smtClean="0"/>
              <a:t> </a:t>
            </a:r>
            <a:r>
              <a:rPr lang="en-US" dirty="0" err="1" smtClean="0"/>
              <a:t>Kreis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 smtClean="0"/>
              <a:t>Objective: basic questions about </a:t>
            </a:r>
            <a:r>
              <a:rPr lang="en-US" sz="1800" dirty="0" err="1" smtClean="0"/>
              <a:t>freetime</a:t>
            </a:r>
            <a:r>
              <a:rPr lang="en-US" sz="1800" dirty="0" smtClean="0"/>
              <a:t>, likes and dislikes ; adverb: </a:t>
            </a:r>
            <a:r>
              <a:rPr lang="en-US" sz="1800" dirty="0" err="1" smtClean="0"/>
              <a:t>gern</a:t>
            </a:r>
            <a:r>
              <a:rPr lang="en-US" sz="1800" dirty="0" smtClean="0"/>
              <a:t>, </a:t>
            </a:r>
            <a:r>
              <a:rPr lang="en-US" sz="1800" dirty="0" err="1" smtClean="0"/>
              <a:t>sehr</a:t>
            </a:r>
            <a:r>
              <a:rPr lang="en-US" sz="1800" dirty="0" smtClean="0"/>
              <a:t> </a:t>
            </a:r>
            <a:r>
              <a:rPr lang="en-US" sz="1800" dirty="0" err="1" smtClean="0"/>
              <a:t>gern</a:t>
            </a:r>
            <a:r>
              <a:rPr lang="en-US" sz="1800" dirty="0" smtClean="0"/>
              <a:t>, </a:t>
            </a:r>
            <a:r>
              <a:rPr lang="en-US" sz="1800" dirty="0" err="1" smtClean="0"/>
              <a:t>nicht</a:t>
            </a:r>
            <a:r>
              <a:rPr lang="en-US" sz="1800" dirty="0" smtClean="0"/>
              <a:t> </a:t>
            </a:r>
            <a:r>
              <a:rPr lang="en-US" sz="1800" dirty="0" err="1" smtClean="0"/>
              <a:t>gern</a:t>
            </a:r>
            <a:r>
              <a:rPr lang="en-US" sz="1800" dirty="0" smtClean="0"/>
              <a:t>, </a:t>
            </a:r>
            <a:r>
              <a:rPr lang="en-US" sz="1800" dirty="0" err="1" smtClean="0"/>
              <a:t>nicht</a:t>
            </a:r>
            <a:r>
              <a:rPr lang="en-US" sz="1800" dirty="0" smtClean="0"/>
              <a:t> so </a:t>
            </a:r>
            <a:r>
              <a:rPr lang="en-US" sz="1800" dirty="0" err="1" smtClean="0"/>
              <a:t>gern</a:t>
            </a:r>
            <a:r>
              <a:rPr lang="en-US" sz="1800" dirty="0" smtClean="0"/>
              <a:t>,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person conjugation – talking about someone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Maria: </a:t>
            </a:r>
            <a:r>
              <a:rPr lang="en-US" i="1" dirty="0" smtClean="0"/>
              <a:t>Peter, was </a:t>
            </a:r>
            <a:r>
              <a:rPr lang="en-US" i="1" dirty="0" err="1" smtClean="0"/>
              <a:t>macht</a:t>
            </a:r>
            <a:r>
              <a:rPr lang="en-US" i="1" dirty="0" smtClean="0"/>
              <a:t> Max in </a:t>
            </a:r>
            <a:r>
              <a:rPr lang="en-US" i="1" dirty="0"/>
              <a:t>s</a:t>
            </a:r>
            <a:r>
              <a:rPr lang="en-US" i="1" dirty="0" smtClean="0"/>
              <a:t>einer </a:t>
            </a:r>
            <a:r>
              <a:rPr lang="en-US" i="1" dirty="0" err="1" smtClean="0"/>
              <a:t>Freizeit</a:t>
            </a:r>
            <a:r>
              <a:rPr lang="en-US" i="1" dirty="0" smtClean="0"/>
              <a:t>? </a:t>
            </a:r>
            <a:r>
              <a:rPr lang="en-US" dirty="0" smtClean="0"/>
              <a:t>(looking at the student holding the picture with soccer, Peter).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Peter</a:t>
            </a:r>
            <a:r>
              <a:rPr lang="en-US" dirty="0" smtClean="0"/>
              <a:t>: </a:t>
            </a:r>
            <a:r>
              <a:rPr lang="en-US" i="1" dirty="0" err="1" smtClean="0"/>
              <a:t>Er</a:t>
            </a:r>
            <a:r>
              <a:rPr lang="en-US" i="1" dirty="0" smtClean="0"/>
              <a:t> </a:t>
            </a:r>
            <a:r>
              <a:rPr lang="en-US" i="1" dirty="0" err="1" smtClean="0"/>
              <a:t>spielt</a:t>
            </a:r>
            <a:r>
              <a:rPr lang="en-US" i="1" dirty="0" smtClean="0"/>
              <a:t> </a:t>
            </a:r>
            <a:r>
              <a:rPr lang="en-US" i="1" dirty="0" err="1" smtClean="0"/>
              <a:t>Fussball</a:t>
            </a:r>
            <a:r>
              <a:rPr lang="en-US" i="1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Peter</a:t>
            </a:r>
            <a:r>
              <a:rPr lang="en-US" dirty="0" smtClean="0"/>
              <a:t> (now looking </a:t>
            </a:r>
            <a:r>
              <a:rPr lang="en-US" dirty="0"/>
              <a:t>at the student holding the picture for listening to music, Eva</a:t>
            </a:r>
            <a:r>
              <a:rPr lang="en-US" dirty="0" smtClean="0"/>
              <a:t>): </a:t>
            </a:r>
            <a:r>
              <a:rPr lang="en-US" i="1" dirty="0" smtClean="0"/>
              <a:t>Eva, was </a:t>
            </a:r>
            <a:r>
              <a:rPr lang="en-US" i="1" dirty="0" err="1" smtClean="0"/>
              <a:t>macht</a:t>
            </a:r>
            <a:r>
              <a:rPr lang="en-US" i="1" dirty="0" smtClean="0"/>
              <a:t> Max </a:t>
            </a:r>
            <a:r>
              <a:rPr lang="en-US" i="1" dirty="0" err="1" smtClean="0"/>
              <a:t>gern</a:t>
            </a:r>
            <a:r>
              <a:rPr lang="en-US" i="1" dirty="0" smtClean="0"/>
              <a:t>?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Eva</a:t>
            </a:r>
            <a:r>
              <a:rPr lang="en-US" dirty="0" smtClean="0"/>
              <a:t>:</a:t>
            </a:r>
            <a:r>
              <a:rPr lang="en-US" i="1" dirty="0" smtClean="0"/>
              <a:t> </a:t>
            </a:r>
            <a:r>
              <a:rPr lang="en-US" i="1" dirty="0" err="1" smtClean="0"/>
              <a:t>Er</a:t>
            </a:r>
            <a:r>
              <a:rPr lang="en-US" i="1" dirty="0" smtClean="0"/>
              <a:t> </a:t>
            </a:r>
            <a:r>
              <a:rPr lang="en-US" i="1" dirty="0" err="1" smtClean="0"/>
              <a:t>hört</a:t>
            </a:r>
            <a:r>
              <a:rPr lang="en-US" i="1" dirty="0" smtClean="0"/>
              <a:t> </a:t>
            </a:r>
            <a:r>
              <a:rPr lang="en-US" i="1" dirty="0" err="1" smtClean="0"/>
              <a:t>gern</a:t>
            </a:r>
            <a:r>
              <a:rPr lang="en-US" i="1" dirty="0" smtClean="0"/>
              <a:t> </a:t>
            </a:r>
            <a:r>
              <a:rPr lang="en-US" i="1" dirty="0" err="1" smtClean="0"/>
              <a:t>Musik</a:t>
            </a:r>
            <a:r>
              <a:rPr lang="en-US" i="1" dirty="0" smtClean="0"/>
              <a:t>.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Eva</a:t>
            </a:r>
            <a:r>
              <a:rPr lang="en-US" dirty="0" smtClean="0"/>
              <a:t> ( now looking </a:t>
            </a:r>
            <a:r>
              <a:rPr lang="en-US" dirty="0"/>
              <a:t>at the student holding the picture of hiking, Klaus</a:t>
            </a:r>
            <a:r>
              <a:rPr lang="en-US" dirty="0" smtClean="0"/>
              <a:t>): </a:t>
            </a:r>
            <a:r>
              <a:rPr lang="en-US" i="1" dirty="0" smtClean="0"/>
              <a:t>Klaus, was </a:t>
            </a:r>
            <a:r>
              <a:rPr lang="en-US" i="1" dirty="0" err="1" smtClean="0"/>
              <a:t>macht</a:t>
            </a:r>
            <a:r>
              <a:rPr lang="en-US" i="1" dirty="0" smtClean="0"/>
              <a:t> </a:t>
            </a:r>
            <a:r>
              <a:rPr lang="en-US" i="1" dirty="0" err="1" smtClean="0"/>
              <a:t>er</a:t>
            </a:r>
            <a:r>
              <a:rPr lang="en-US" i="1" dirty="0" smtClean="0"/>
              <a:t> </a:t>
            </a:r>
            <a:r>
              <a:rPr lang="en-US" i="1" dirty="0" err="1" smtClean="0"/>
              <a:t>nicht</a:t>
            </a:r>
            <a:r>
              <a:rPr lang="en-US" i="1" dirty="0" smtClean="0"/>
              <a:t> so </a:t>
            </a:r>
            <a:r>
              <a:rPr lang="en-US" i="1" dirty="0" err="1" smtClean="0"/>
              <a:t>gern</a:t>
            </a:r>
            <a:r>
              <a:rPr lang="en-US" i="1" dirty="0" smtClean="0"/>
              <a:t>? 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Klaus</a:t>
            </a:r>
            <a:r>
              <a:rPr lang="en-US" dirty="0" smtClean="0"/>
              <a:t>:</a:t>
            </a:r>
            <a:r>
              <a:rPr lang="en-US" i="1" dirty="0" smtClean="0"/>
              <a:t> </a:t>
            </a:r>
            <a:r>
              <a:rPr lang="en-US" i="1" dirty="0" err="1" smtClean="0"/>
              <a:t>Er</a:t>
            </a:r>
            <a:r>
              <a:rPr lang="en-US" i="1" dirty="0" smtClean="0"/>
              <a:t> </a:t>
            </a:r>
            <a:r>
              <a:rPr lang="en-US" i="1" dirty="0" err="1" smtClean="0"/>
              <a:t>wandert</a:t>
            </a:r>
            <a:r>
              <a:rPr lang="en-US" i="1" dirty="0" smtClean="0"/>
              <a:t> </a:t>
            </a:r>
            <a:r>
              <a:rPr lang="en-US" i="1" dirty="0" err="1" smtClean="0"/>
              <a:t>nicht</a:t>
            </a:r>
            <a:r>
              <a:rPr lang="en-US" i="1" dirty="0" smtClean="0"/>
              <a:t> so </a:t>
            </a:r>
            <a:r>
              <a:rPr lang="en-US" i="1" dirty="0" err="1" smtClean="0"/>
              <a:t>gern</a:t>
            </a:r>
            <a:r>
              <a:rPr lang="en-US" i="1" dirty="0" smtClean="0"/>
              <a:t>.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Klaus</a:t>
            </a:r>
            <a:r>
              <a:rPr lang="en-US" dirty="0" smtClean="0"/>
              <a:t> (now looking at the student holding the picture of watching TV, Sven): </a:t>
            </a:r>
            <a:r>
              <a:rPr lang="en-US" i="1" dirty="0" smtClean="0"/>
              <a:t>Sven, Was </a:t>
            </a:r>
            <a:r>
              <a:rPr lang="en-US" i="1" dirty="0" err="1" smtClean="0"/>
              <a:t>macht</a:t>
            </a:r>
            <a:r>
              <a:rPr lang="en-US" i="1" dirty="0" smtClean="0"/>
              <a:t> Max </a:t>
            </a:r>
            <a:r>
              <a:rPr lang="en-US" i="1" dirty="0" err="1" smtClean="0"/>
              <a:t>sehr</a:t>
            </a:r>
            <a:r>
              <a:rPr lang="en-US" i="1" dirty="0" smtClean="0"/>
              <a:t> </a:t>
            </a:r>
            <a:r>
              <a:rPr lang="en-US" i="1" dirty="0" err="1" smtClean="0"/>
              <a:t>gern</a:t>
            </a:r>
            <a:r>
              <a:rPr lang="en-US" i="1" dirty="0" smtClean="0"/>
              <a:t>?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Sven:</a:t>
            </a:r>
            <a:r>
              <a:rPr lang="en-US" dirty="0" smtClean="0"/>
              <a:t> </a:t>
            </a:r>
            <a:r>
              <a:rPr lang="en-US" i="1" dirty="0" err="1" smtClean="0"/>
              <a:t>Er</a:t>
            </a:r>
            <a:r>
              <a:rPr lang="en-US" i="1" dirty="0" smtClean="0"/>
              <a:t> </a:t>
            </a:r>
            <a:r>
              <a:rPr lang="en-US" i="1" dirty="0" err="1" smtClean="0"/>
              <a:t>schaut</a:t>
            </a:r>
            <a:r>
              <a:rPr lang="en-US" i="1" dirty="0" smtClean="0"/>
              <a:t> </a:t>
            </a:r>
            <a:r>
              <a:rPr lang="en-US" i="1" dirty="0" err="1" smtClean="0"/>
              <a:t>sehr</a:t>
            </a:r>
            <a:r>
              <a:rPr lang="en-US" i="1" dirty="0" smtClean="0"/>
              <a:t> </a:t>
            </a:r>
            <a:r>
              <a:rPr lang="en-US" i="1" dirty="0" err="1" smtClean="0"/>
              <a:t>gern</a:t>
            </a:r>
            <a:r>
              <a:rPr lang="en-US" i="1" dirty="0" smtClean="0"/>
              <a:t> </a:t>
            </a:r>
            <a:r>
              <a:rPr lang="en-US" i="1" dirty="0" err="1" smtClean="0"/>
              <a:t>Fernsehen</a:t>
            </a:r>
            <a:r>
              <a:rPr lang="en-US" i="1" dirty="0" smtClean="0"/>
              <a:t>. 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Sven</a:t>
            </a:r>
            <a:r>
              <a:rPr lang="en-US" dirty="0" smtClean="0"/>
              <a:t> (…..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69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709"/>
            <a:ext cx="7620000" cy="1143000"/>
          </a:xfrm>
        </p:spPr>
        <p:txBody>
          <a:bodyPr/>
          <a:lstStyle/>
          <a:p>
            <a:r>
              <a:rPr lang="en-US" sz="4000" dirty="0" err="1" smtClean="0"/>
              <a:t>Bilder</a:t>
            </a:r>
            <a:r>
              <a:rPr lang="en-US" sz="4000" dirty="0" smtClean="0"/>
              <a:t> </a:t>
            </a:r>
            <a:r>
              <a:rPr lang="en-US" sz="4000" dirty="0" err="1" smtClean="0"/>
              <a:t>Kreis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 smtClean="0"/>
              <a:t>Objective: yes /no questions ; </a:t>
            </a:r>
            <a:r>
              <a:rPr lang="en-US" sz="1800" dirty="0" err="1" smtClean="0"/>
              <a:t>Freizeit</a:t>
            </a:r>
            <a:r>
              <a:rPr lang="en-US" sz="1800" dirty="0" smtClean="0"/>
              <a:t> ; adverb: </a:t>
            </a:r>
            <a:r>
              <a:rPr lang="en-US" sz="1800" dirty="0" err="1" smtClean="0"/>
              <a:t>gern</a:t>
            </a:r>
            <a:r>
              <a:rPr lang="en-US" sz="1800" dirty="0" smtClean="0"/>
              <a:t>, </a:t>
            </a:r>
            <a:r>
              <a:rPr lang="en-US" sz="1800" dirty="0" err="1" smtClean="0"/>
              <a:t>sehr</a:t>
            </a:r>
            <a:r>
              <a:rPr lang="en-US" sz="1800" dirty="0" smtClean="0"/>
              <a:t> </a:t>
            </a:r>
            <a:r>
              <a:rPr lang="en-US" sz="1800" dirty="0" err="1" smtClean="0"/>
              <a:t>gern</a:t>
            </a:r>
            <a:r>
              <a:rPr lang="en-US" sz="1800" dirty="0" smtClean="0"/>
              <a:t>, </a:t>
            </a:r>
            <a:r>
              <a:rPr lang="en-US" sz="1800" dirty="0" err="1" smtClean="0"/>
              <a:t>nicht</a:t>
            </a:r>
            <a:r>
              <a:rPr lang="en-US" sz="1800" dirty="0" smtClean="0"/>
              <a:t> </a:t>
            </a:r>
            <a:r>
              <a:rPr lang="en-US" sz="1800" dirty="0" err="1" smtClean="0"/>
              <a:t>gern</a:t>
            </a:r>
            <a:r>
              <a:rPr lang="en-US" sz="1800" dirty="0" smtClean="0"/>
              <a:t>, </a:t>
            </a:r>
            <a:r>
              <a:rPr lang="en-US" sz="1800" dirty="0" err="1" smtClean="0"/>
              <a:t>nicht</a:t>
            </a:r>
            <a:r>
              <a:rPr lang="en-US" sz="1800" dirty="0" smtClean="0"/>
              <a:t> so </a:t>
            </a:r>
            <a:r>
              <a:rPr lang="en-US" sz="1800" dirty="0" err="1" smtClean="0"/>
              <a:t>gern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first person conjugation – talking about yourself and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person conjugation – asking questions</a:t>
            </a:r>
            <a:br>
              <a:rPr lang="en-US" sz="18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Maria: </a:t>
            </a:r>
            <a:r>
              <a:rPr lang="en-US" i="1" dirty="0" smtClean="0"/>
              <a:t>Peter, </a:t>
            </a:r>
            <a:r>
              <a:rPr lang="en-US" i="1" dirty="0" err="1"/>
              <a:t>s</a:t>
            </a:r>
            <a:r>
              <a:rPr lang="en-US" i="1" dirty="0" err="1" smtClean="0"/>
              <a:t>pielst</a:t>
            </a:r>
            <a:r>
              <a:rPr lang="en-US" i="1" dirty="0" smtClean="0"/>
              <a:t> du </a:t>
            </a:r>
            <a:r>
              <a:rPr lang="en-US" i="1" dirty="0" err="1" smtClean="0"/>
              <a:t>gern</a:t>
            </a:r>
            <a:r>
              <a:rPr lang="en-US" i="1" dirty="0" smtClean="0"/>
              <a:t> </a:t>
            </a:r>
            <a:r>
              <a:rPr lang="en-US" i="1" dirty="0" err="1" smtClean="0"/>
              <a:t>Fußball</a:t>
            </a:r>
            <a:r>
              <a:rPr lang="en-US" i="1" dirty="0" smtClean="0"/>
              <a:t>? </a:t>
            </a:r>
            <a:r>
              <a:rPr lang="en-US" dirty="0" smtClean="0"/>
              <a:t>(looking at the student holding the picture with soccer, Peter).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Peter</a:t>
            </a:r>
            <a:r>
              <a:rPr lang="en-US" dirty="0" smtClean="0"/>
              <a:t>: </a:t>
            </a:r>
            <a:r>
              <a:rPr lang="en-US" i="1" dirty="0" smtClean="0"/>
              <a:t>Nein, </a:t>
            </a:r>
            <a:r>
              <a:rPr lang="en-US" i="1" dirty="0" err="1" smtClean="0"/>
              <a:t>ich</a:t>
            </a:r>
            <a:r>
              <a:rPr lang="en-US" i="1" dirty="0" smtClean="0"/>
              <a:t> </a:t>
            </a:r>
            <a:r>
              <a:rPr lang="en-US" i="1" dirty="0" err="1" smtClean="0"/>
              <a:t>schwimme</a:t>
            </a:r>
            <a:r>
              <a:rPr lang="en-US" i="1" dirty="0" smtClean="0"/>
              <a:t> </a:t>
            </a:r>
            <a:r>
              <a:rPr lang="en-US" i="1" dirty="0" err="1" smtClean="0"/>
              <a:t>gern</a:t>
            </a:r>
            <a:r>
              <a:rPr lang="en-US" i="1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Peter</a:t>
            </a:r>
            <a:r>
              <a:rPr lang="en-US" dirty="0" smtClean="0"/>
              <a:t> (now looking </a:t>
            </a:r>
            <a:r>
              <a:rPr lang="en-US" dirty="0"/>
              <a:t>at the student holding the picture for listening to music, Eva</a:t>
            </a:r>
            <a:r>
              <a:rPr lang="en-US" dirty="0" smtClean="0"/>
              <a:t>): </a:t>
            </a:r>
            <a:r>
              <a:rPr lang="en-US" i="1" dirty="0" smtClean="0"/>
              <a:t>Eva, </a:t>
            </a:r>
            <a:r>
              <a:rPr lang="en-US" i="1" dirty="0" err="1"/>
              <a:t>h</a:t>
            </a:r>
            <a:r>
              <a:rPr lang="en-US" i="1" dirty="0" err="1" smtClean="0"/>
              <a:t>örst</a:t>
            </a:r>
            <a:r>
              <a:rPr lang="en-US" i="1" dirty="0" smtClean="0"/>
              <a:t> du </a:t>
            </a:r>
            <a:r>
              <a:rPr lang="en-US" i="1" dirty="0" err="1" smtClean="0"/>
              <a:t>gern</a:t>
            </a:r>
            <a:r>
              <a:rPr lang="en-US" i="1" dirty="0" smtClean="0"/>
              <a:t> </a:t>
            </a:r>
            <a:r>
              <a:rPr lang="en-US" i="1" dirty="0" err="1" smtClean="0"/>
              <a:t>Musik</a:t>
            </a:r>
            <a:r>
              <a:rPr lang="en-US" i="1" dirty="0" smtClean="0"/>
              <a:t>?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Eva</a:t>
            </a:r>
            <a:r>
              <a:rPr lang="en-US" dirty="0" smtClean="0"/>
              <a:t>: </a:t>
            </a:r>
            <a:r>
              <a:rPr lang="en-US" i="1" dirty="0" err="1" smtClean="0"/>
              <a:t>Ja</a:t>
            </a:r>
            <a:r>
              <a:rPr lang="en-US" i="1" dirty="0" smtClean="0"/>
              <a:t>. </a:t>
            </a:r>
            <a:r>
              <a:rPr lang="en-US" i="1" dirty="0" err="1" smtClean="0"/>
              <a:t>Ich</a:t>
            </a:r>
            <a:r>
              <a:rPr lang="en-US" i="1" dirty="0" smtClean="0"/>
              <a:t> </a:t>
            </a:r>
            <a:r>
              <a:rPr lang="en-US" i="1" dirty="0" err="1" smtClean="0"/>
              <a:t>höre</a:t>
            </a:r>
            <a:r>
              <a:rPr lang="en-US" i="1" dirty="0" smtClean="0"/>
              <a:t> </a:t>
            </a:r>
            <a:r>
              <a:rPr lang="en-US" i="1" dirty="0" err="1" smtClean="0"/>
              <a:t>gern</a:t>
            </a:r>
            <a:r>
              <a:rPr lang="en-US" i="1" dirty="0" smtClean="0"/>
              <a:t> </a:t>
            </a:r>
            <a:r>
              <a:rPr lang="en-US" i="1" dirty="0" err="1" smtClean="0"/>
              <a:t>Musik</a:t>
            </a:r>
            <a:r>
              <a:rPr lang="en-US" i="1" dirty="0" smtClean="0"/>
              <a:t>.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Eva</a:t>
            </a:r>
            <a:r>
              <a:rPr lang="en-US" dirty="0" smtClean="0"/>
              <a:t> ( now looking </a:t>
            </a:r>
            <a:r>
              <a:rPr lang="en-US" dirty="0"/>
              <a:t>at the student holding the picture of hiking, Klaus</a:t>
            </a:r>
            <a:r>
              <a:rPr lang="en-US" dirty="0" smtClean="0"/>
              <a:t>): </a:t>
            </a:r>
            <a:r>
              <a:rPr lang="en-US" i="1" dirty="0" smtClean="0"/>
              <a:t>Klaus, </a:t>
            </a:r>
            <a:r>
              <a:rPr lang="en-US" i="1" dirty="0" err="1" smtClean="0"/>
              <a:t>wanderst</a:t>
            </a:r>
            <a:r>
              <a:rPr lang="en-US" i="1" dirty="0" smtClean="0"/>
              <a:t> du </a:t>
            </a:r>
            <a:r>
              <a:rPr lang="en-US" i="1" dirty="0" err="1" smtClean="0"/>
              <a:t>gern</a:t>
            </a:r>
            <a:r>
              <a:rPr lang="en-US" i="1" dirty="0" smtClean="0"/>
              <a:t>?</a:t>
            </a:r>
            <a:r>
              <a:rPr lang="en-US" i="1" dirty="0"/>
              <a:t> </a:t>
            </a:r>
            <a:endParaRPr lang="en-US" i="1" dirty="0" smtClean="0"/>
          </a:p>
          <a:p>
            <a:r>
              <a:rPr lang="en-US" dirty="0" smtClean="0">
                <a:solidFill>
                  <a:srgbClr val="3366FF"/>
                </a:solidFill>
              </a:rPr>
              <a:t>Klaus</a:t>
            </a:r>
            <a:r>
              <a:rPr lang="en-US" dirty="0" smtClean="0"/>
              <a:t>: </a:t>
            </a:r>
            <a:r>
              <a:rPr lang="en-US" i="1" dirty="0" smtClean="0"/>
              <a:t>Nein. </a:t>
            </a:r>
            <a:r>
              <a:rPr lang="en-US" i="1" dirty="0" err="1" smtClean="0"/>
              <a:t>Ich</a:t>
            </a:r>
            <a:r>
              <a:rPr lang="en-US" i="1" dirty="0" smtClean="0"/>
              <a:t> </a:t>
            </a:r>
            <a:r>
              <a:rPr lang="en-US" i="1" dirty="0" err="1" smtClean="0"/>
              <a:t>wandere</a:t>
            </a:r>
            <a:r>
              <a:rPr lang="en-US" i="1" dirty="0" smtClean="0"/>
              <a:t> </a:t>
            </a:r>
            <a:r>
              <a:rPr lang="en-US" i="1" dirty="0" err="1" smtClean="0"/>
              <a:t>nicht</a:t>
            </a:r>
            <a:r>
              <a:rPr lang="en-US" i="1" dirty="0" smtClean="0"/>
              <a:t> so </a:t>
            </a:r>
            <a:r>
              <a:rPr lang="en-US" i="1" dirty="0" err="1" smtClean="0"/>
              <a:t>gern</a:t>
            </a:r>
            <a:r>
              <a:rPr lang="en-US" i="1" dirty="0" smtClean="0"/>
              <a:t>.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Klaus</a:t>
            </a:r>
            <a:r>
              <a:rPr lang="en-US" dirty="0" smtClean="0"/>
              <a:t> (now looking at the student holding the picture of watching TV, Sven): </a:t>
            </a:r>
            <a:r>
              <a:rPr lang="en-US" i="1" dirty="0" smtClean="0"/>
              <a:t>Sven, </a:t>
            </a:r>
            <a:r>
              <a:rPr lang="en-US" i="1" dirty="0" err="1" smtClean="0"/>
              <a:t>schaust</a:t>
            </a:r>
            <a:r>
              <a:rPr lang="en-US" i="1" dirty="0" smtClean="0"/>
              <a:t> du </a:t>
            </a:r>
            <a:r>
              <a:rPr lang="en-US" i="1" dirty="0" err="1" smtClean="0"/>
              <a:t>gern</a:t>
            </a:r>
            <a:r>
              <a:rPr lang="en-US" i="1" dirty="0" smtClean="0"/>
              <a:t> </a:t>
            </a:r>
            <a:r>
              <a:rPr lang="en-US" i="1" dirty="0" err="1" smtClean="0"/>
              <a:t>Fernsehen</a:t>
            </a:r>
            <a:r>
              <a:rPr lang="en-US" i="1" dirty="0" smtClean="0"/>
              <a:t>?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Sven:</a:t>
            </a:r>
            <a:r>
              <a:rPr lang="en-US" dirty="0" smtClean="0"/>
              <a:t> </a:t>
            </a:r>
            <a:r>
              <a:rPr lang="en-US" i="1" dirty="0" err="1" smtClean="0"/>
              <a:t>Ja</a:t>
            </a:r>
            <a:r>
              <a:rPr lang="en-US" i="1" dirty="0" smtClean="0"/>
              <a:t>, </a:t>
            </a:r>
            <a:r>
              <a:rPr lang="en-US" i="1" dirty="0" err="1" smtClean="0"/>
              <a:t>ich</a:t>
            </a:r>
            <a:r>
              <a:rPr lang="en-US" i="1" dirty="0" smtClean="0"/>
              <a:t> </a:t>
            </a:r>
            <a:r>
              <a:rPr lang="en-US" i="1" dirty="0" err="1" smtClean="0"/>
              <a:t>schaue</a:t>
            </a:r>
            <a:r>
              <a:rPr lang="en-US" i="1" dirty="0" smtClean="0"/>
              <a:t> </a:t>
            </a:r>
            <a:r>
              <a:rPr lang="en-US" i="1" dirty="0" err="1" smtClean="0"/>
              <a:t>sehr</a:t>
            </a:r>
            <a:r>
              <a:rPr lang="en-US" i="1" dirty="0" smtClean="0"/>
              <a:t> </a:t>
            </a:r>
            <a:r>
              <a:rPr lang="en-US" i="1" dirty="0" err="1" smtClean="0"/>
              <a:t>gern</a:t>
            </a:r>
            <a:r>
              <a:rPr lang="en-US" i="1" dirty="0" smtClean="0"/>
              <a:t> </a:t>
            </a:r>
            <a:r>
              <a:rPr lang="en-US" i="1" dirty="0" err="1" smtClean="0"/>
              <a:t>Fernsehen</a:t>
            </a:r>
            <a:r>
              <a:rPr lang="en-US" i="1" dirty="0" smtClean="0"/>
              <a:t>. 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Sven</a:t>
            </a:r>
            <a:r>
              <a:rPr lang="en-US" dirty="0" smtClean="0"/>
              <a:t> (…..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13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14070166"/>
              </p:ext>
            </p:extLst>
          </p:nvPr>
        </p:nvGraphicFramePr>
        <p:xfrm>
          <a:off x="457200" y="324805"/>
          <a:ext cx="3657598" cy="639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2/25 Mo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2/26</a:t>
                      </a:r>
                    </a:p>
                    <a:p>
                      <a:pPr algn="ctr"/>
                      <a:r>
                        <a:rPr lang="en-US" sz="1200" dirty="0" smtClean="0"/>
                        <a:t>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class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work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book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work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done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&amp;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runn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reco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rds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88731675"/>
              </p:ext>
            </p:extLst>
          </p:nvPr>
        </p:nvGraphicFramePr>
        <p:xfrm>
          <a:off x="4419600" y="322664"/>
          <a:ext cx="3657598" cy="6426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63625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2/26</a:t>
                      </a:r>
                    </a:p>
                    <a:p>
                      <a:pPr algn="ctr"/>
                      <a:r>
                        <a:rPr lang="en-US" sz="1200" dirty="0" smtClean="0"/>
                        <a:t>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751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24203319"/>
              </p:ext>
            </p:extLst>
          </p:nvPr>
        </p:nvGraphicFramePr>
        <p:xfrm>
          <a:off x="457200" y="324805"/>
          <a:ext cx="3610064" cy="639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474980"/>
                <a:gridCol w="522514"/>
                <a:gridCol w="522514"/>
                <a:gridCol w="522514"/>
                <a:gridCol w="522514"/>
                <a:gridCol w="522514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2/12</a:t>
                      </a:r>
                    </a:p>
                    <a:p>
                      <a:pPr algn="ctr"/>
                      <a:r>
                        <a:rPr lang="en-US" sz="1200" dirty="0" smtClean="0"/>
                        <a:t>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2/13/We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2/14 Thu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2/15 </a:t>
                      </a:r>
                      <a:r>
                        <a:rPr lang="en-US" sz="1200" dirty="0" err="1" smtClean="0"/>
                        <a:t>Fr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week 22/4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?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67682118"/>
              </p:ext>
            </p:extLst>
          </p:nvPr>
        </p:nvGraphicFramePr>
        <p:xfrm>
          <a:off x="4419600" y="322664"/>
          <a:ext cx="3657598" cy="6426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63625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2/12 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2/13 We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2/14 Thu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2/15 </a:t>
                      </a:r>
                      <a:r>
                        <a:rPr lang="en-US" sz="1200" dirty="0" err="1" smtClean="0"/>
                        <a:t>Fr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week 22/4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82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53398398"/>
              </p:ext>
            </p:extLst>
          </p:nvPr>
        </p:nvGraphicFramePr>
        <p:xfrm>
          <a:off x="457200" y="324805"/>
          <a:ext cx="3657598" cy="657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2/4 Mo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2/5 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2/6</a:t>
                      </a:r>
                    </a:p>
                    <a:p>
                      <a:pPr algn="ctr"/>
                      <a:r>
                        <a:rPr lang="en-US" sz="1200" dirty="0" smtClean="0"/>
                        <a:t>Wed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2/7 </a:t>
                      </a:r>
                      <a:r>
                        <a:rPr lang="en-US" sz="1200" dirty="0" err="1" smtClean="0"/>
                        <a:t>Thur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week 21/3</a:t>
                      </a:r>
                    </a:p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01502465"/>
              </p:ext>
            </p:extLst>
          </p:nvPr>
        </p:nvGraphicFramePr>
        <p:xfrm>
          <a:off x="4419600" y="322664"/>
          <a:ext cx="3657598" cy="6609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63625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2/4 Mo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2/5 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2/6 Wed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2/7 </a:t>
                      </a:r>
                      <a:r>
                        <a:rPr lang="en-US" sz="1200" dirty="0" err="1" smtClean="0"/>
                        <a:t>Thur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week 21/320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110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50540989"/>
              </p:ext>
            </p:extLst>
          </p:nvPr>
        </p:nvGraphicFramePr>
        <p:xfrm>
          <a:off x="457200" y="324805"/>
          <a:ext cx="3657600" cy="639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1/29 </a:t>
                      </a:r>
                      <a:r>
                        <a:rPr lang="en-US" sz="1200" dirty="0" err="1" smtClean="0"/>
                        <a:t>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1/30</a:t>
                      </a:r>
                    </a:p>
                    <a:p>
                      <a:pPr algn="ctr"/>
                      <a:r>
                        <a:rPr lang="en-US" sz="1200" dirty="0" smtClean="0"/>
                        <a:t>sub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1/31 out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week 21/3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6.5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5.5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8.5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7.5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9.5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6.5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60542371"/>
              </p:ext>
            </p:extLst>
          </p:nvPr>
        </p:nvGraphicFramePr>
        <p:xfrm>
          <a:off x="4419600" y="322664"/>
          <a:ext cx="3657600" cy="6426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63625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1/29</a:t>
                      </a:r>
                    </a:p>
                    <a:p>
                      <a:pPr algn="ctr"/>
                      <a:r>
                        <a:rPr lang="en-US" sz="1200" dirty="0" err="1" smtClean="0"/>
                        <a:t>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1/30 sub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1/31 out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week 21/3</a:t>
                      </a:r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7.5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6.5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6.5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6.5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8.5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6.5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272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Sentences structure &amp; Pronouns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Die Couch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klein</a:t>
            </a:r>
            <a:r>
              <a:rPr lang="en-US" dirty="0" smtClean="0"/>
              <a:t>. Die Couch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bequem</a:t>
            </a:r>
            <a:r>
              <a:rPr lang="en-US" dirty="0" smtClean="0"/>
              <a:t>.  Die Couch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klein</a:t>
            </a:r>
            <a:r>
              <a:rPr lang="en-US" dirty="0"/>
              <a:t> </a:t>
            </a:r>
            <a:r>
              <a:rPr lang="en-US" dirty="0" err="1" smtClean="0"/>
              <a:t>aber</a:t>
            </a:r>
            <a:r>
              <a:rPr lang="en-US" dirty="0" smtClean="0"/>
              <a:t> </a:t>
            </a:r>
            <a:r>
              <a:rPr lang="en-US" dirty="0" err="1" smtClean="0"/>
              <a:t>bequem</a:t>
            </a:r>
            <a:r>
              <a:rPr lang="en-US" dirty="0" smtClean="0"/>
              <a:t>.  </a:t>
            </a:r>
          </a:p>
          <a:p>
            <a:endParaRPr lang="en-US" dirty="0"/>
          </a:p>
          <a:p>
            <a:r>
              <a:rPr lang="en-US" dirty="0" smtClean="0"/>
              <a:t>Die Couch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klein</a:t>
            </a:r>
            <a:r>
              <a:rPr lang="en-US" dirty="0" smtClean="0"/>
              <a:t>, </a:t>
            </a:r>
            <a:r>
              <a:rPr lang="en-US" dirty="0" err="1" smtClean="0"/>
              <a:t>aber</a:t>
            </a:r>
            <a:r>
              <a:rPr lang="en-US" dirty="0" smtClean="0"/>
              <a:t> die Couch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bequem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Die Couch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klein</a:t>
            </a:r>
            <a:r>
              <a:rPr lang="en-US" dirty="0" smtClean="0"/>
              <a:t>, </a:t>
            </a:r>
            <a:r>
              <a:rPr lang="en-US" dirty="0" err="1" smtClean="0"/>
              <a:t>aber</a:t>
            </a:r>
            <a:r>
              <a:rPr lang="en-US" dirty="0" smtClean="0"/>
              <a:t> ________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bequem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Ist</a:t>
            </a:r>
            <a:r>
              <a:rPr lang="en-US" dirty="0" smtClean="0"/>
              <a:t> die Couch </a:t>
            </a:r>
            <a:r>
              <a:rPr lang="en-US" dirty="0" err="1" smtClean="0"/>
              <a:t>klein</a:t>
            </a:r>
            <a:r>
              <a:rPr lang="en-US" dirty="0" smtClean="0"/>
              <a:t>?       </a:t>
            </a:r>
            <a:r>
              <a:rPr lang="en-US" dirty="0" err="1" smtClean="0"/>
              <a:t>Ja</a:t>
            </a:r>
            <a:r>
              <a:rPr lang="en-US" dirty="0" smtClean="0"/>
              <a:t>.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klein</a:t>
            </a:r>
            <a:r>
              <a:rPr lang="en-US" dirty="0" smtClean="0"/>
              <a:t>, </a:t>
            </a:r>
            <a:r>
              <a:rPr lang="en-US" dirty="0" err="1" smtClean="0"/>
              <a:t>aber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(</a:t>
            </a:r>
            <a:r>
              <a:rPr lang="en-US" dirty="0" err="1" smtClean="0"/>
              <a:t>auch</a:t>
            </a:r>
            <a:r>
              <a:rPr lang="en-US" dirty="0" smtClean="0"/>
              <a:t>) </a:t>
            </a:r>
            <a:r>
              <a:rPr lang="en-US" dirty="0" err="1" smtClean="0"/>
              <a:t>bequem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8000"/>
                </a:solidFill>
              </a:rPr>
              <a:t>Der </a:t>
            </a:r>
            <a:r>
              <a:rPr lang="en-US" dirty="0" err="1" smtClean="0">
                <a:solidFill>
                  <a:srgbClr val="008000"/>
                </a:solidFill>
              </a:rPr>
              <a:t>Stuhl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neu</a:t>
            </a:r>
            <a:r>
              <a:rPr lang="en-US" dirty="0" smtClean="0">
                <a:solidFill>
                  <a:srgbClr val="008000"/>
                </a:solidFill>
              </a:rPr>
              <a:t>. Der </a:t>
            </a:r>
            <a:r>
              <a:rPr lang="en-US" dirty="0" err="1" smtClean="0">
                <a:solidFill>
                  <a:srgbClr val="008000"/>
                </a:solidFill>
              </a:rPr>
              <a:t>Stuhl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kaputt</a:t>
            </a:r>
            <a:r>
              <a:rPr lang="en-US" dirty="0" smtClean="0">
                <a:solidFill>
                  <a:srgbClr val="008000"/>
                </a:solidFill>
              </a:rPr>
              <a:t>.  Der </a:t>
            </a:r>
            <a:r>
              <a:rPr lang="en-US" dirty="0" err="1" smtClean="0">
                <a:solidFill>
                  <a:srgbClr val="008000"/>
                </a:solidFill>
              </a:rPr>
              <a:t>Stuhl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neu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aber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kaputt</a:t>
            </a:r>
            <a:r>
              <a:rPr lang="en-US" dirty="0" smtClean="0">
                <a:solidFill>
                  <a:srgbClr val="008000"/>
                </a:solidFill>
              </a:rPr>
              <a:t>.</a:t>
            </a: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Der </a:t>
            </a:r>
            <a:r>
              <a:rPr lang="en-US" dirty="0" err="1" smtClean="0">
                <a:solidFill>
                  <a:srgbClr val="008000"/>
                </a:solidFill>
              </a:rPr>
              <a:t>Stuhl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neu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aber</a:t>
            </a:r>
            <a:r>
              <a:rPr lang="en-US" dirty="0" smtClean="0">
                <a:solidFill>
                  <a:srgbClr val="008000"/>
                </a:solidFill>
              </a:rPr>
              <a:t> der </a:t>
            </a:r>
            <a:r>
              <a:rPr lang="en-US" dirty="0" err="1" smtClean="0">
                <a:solidFill>
                  <a:srgbClr val="008000"/>
                </a:solidFill>
              </a:rPr>
              <a:t>Stuhl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kaputt</a:t>
            </a:r>
            <a:r>
              <a:rPr lang="en-US" dirty="0" smtClean="0">
                <a:solidFill>
                  <a:srgbClr val="00800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Der </a:t>
            </a:r>
            <a:r>
              <a:rPr lang="en-US" dirty="0" err="1" smtClean="0">
                <a:solidFill>
                  <a:srgbClr val="008000"/>
                </a:solidFill>
              </a:rPr>
              <a:t>Stuhl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neu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aber</a:t>
            </a:r>
            <a:r>
              <a:rPr lang="en-US" dirty="0" smtClean="0">
                <a:solidFill>
                  <a:srgbClr val="008000"/>
                </a:solidFill>
              </a:rPr>
              <a:t> _______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kaputt</a:t>
            </a:r>
            <a:r>
              <a:rPr lang="en-US" dirty="0" smtClean="0">
                <a:solidFill>
                  <a:srgbClr val="008000"/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der </a:t>
            </a:r>
            <a:r>
              <a:rPr lang="en-US" dirty="0" err="1" smtClean="0">
                <a:solidFill>
                  <a:srgbClr val="008000"/>
                </a:solidFill>
              </a:rPr>
              <a:t>Stuhl</a:t>
            </a:r>
            <a:r>
              <a:rPr lang="en-US" dirty="0" smtClean="0">
                <a:solidFill>
                  <a:srgbClr val="008000"/>
                </a:solidFill>
              </a:rPr>
              <a:t>…….?         </a:t>
            </a:r>
            <a:r>
              <a:rPr lang="en-US" dirty="0" err="1" smtClean="0">
                <a:solidFill>
                  <a:srgbClr val="008000"/>
                </a:solidFill>
              </a:rPr>
              <a:t>Ja</a:t>
            </a:r>
            <a:r>
              <a:rPr lang="en-US" dirty="0" smtClean="0">
                <a:solidFill>
                  <a:srgbClr val="008000"/>
                </a:solidFill>
              </a:rPr>
              <a:t>. ………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Das </a:t>
            </a:r>
            <a:r>
              <a:rPr lang="en-US" dirty="0" err="1" smtClean="0">
                <a:solidFill>
                  <a:srgbClr val="0000FF"/>
                </a:solidFill>
              </a:rPr>
              <a:t>Bett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schön</a:t>
            </a:r>
            <a:r>
              <a:rPr lang="en-US" dirty="0" smtClean="0">
                <a:solidFill>
                  <a:srgbClr val="0000FF"/>
                </a:solidFill>
              </a:rPr>
              <a:t>. Das </a:t>
            </a:r>
            <a:r>
              <a:rPr lang="en-US" dirty="0" err="1" smtClean="0">
                <a:solidFill>
                  <a:srgbClr val="0000FF"/>
                </a:solidFill>
              </a:rPr>
              <a:t>Bett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zu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klein</a:t>
            </a:r>
            <a:r>
              <a:rPr lang="en-US" dirty="0" smtClean="0">
                <a:solidFill>
                  <a:srgbClr val="0000FF"/>
                </a:solidFill>
              </a:rPr>
              <a:t>.  Das </a:t>
            </a:r>
            <a:r>
              <a:rPr lang="en-US" dirty="0" err="1" smtClean="0">
                <a:solidFill>
                  <a:srgbClr val="0000FF"/>
                </a:solidFill>
              </a:rPr>
              <a:t>Bett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schön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aber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zu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klein</a:t>
            </a:r>
            <a:r>
              <a:rPr lang="en-US" dirty="0" smtClean="0">
                <a:solidFill>
                  <a:srgbClr val="0000FF"/>
                </a:solidFill>
              </a:rPr>
              <a:t>. 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Das </a:t>
            </a:r>
            <a:r>
              <a:rPr lang="en-US" dirty="0" err="1" smtClean="0">
                <a:solidFill>
                  <a:srgbClr val="0000FF"/>
                </a:solidFill>
              </a:rPr>
              <a:t>Bett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schön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aber</a:t>
            </a:r>
            <a:r>
              <a:rPr lang="en-US" dirty="0" smtClean="0">
                <a:solidFill>
                  <a:srgbClr val="0000FF"/>
                </a:solidFill>
              </a:rPr>
              <a:t> das </a:t>
            </a:r>
            <a:r>
              <a:rPr lang="en-US" dirty="0" err="1" smtClean="0">
                <a:solidFill>
                  <a:srgbClr val="0000FF"/>
                </a:solidFill>
              </a:rPr>
              <a:t>Bett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zu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klein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Das </a:t>
            </a:r>
            <a:r>
              <a:rPr lang="en-US" dirty="0" err="1" smtClean="0">
                <a:solidFill>
                  <a:srgbClr val="0000FF"/>
                </a:solidFill>
              </a:rPr>
              <a:t>Bett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schön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aber</a:t>
            </a:r>
            <a:r>
              <a:rPr lang="en-US" dirty="0" smtClean="0">
                <a:solidFill>
                  <a:srgbClr val="0000FF"/>
                </a:solidFill>
              </a:rPr>
              <a:t> ______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zu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klein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……..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Write sentences describing </a:t>
            </a:r>
            <a:r>
              <a:rPr lang="en-US" b="1" dirty="0" smtClean="0">
                <a:solidFill>
                  <a:srgbClr val="FF0000"/>
                </a:solidFill>
              </a:rPr>
              <a:t>five </a:t>
            </a:r>
            <a:r>
              <a:rPr lang="en-US" dirty="0" smtClean="0">
                <a:solidFill>
                  <a:srgbClr val="FF0000"/>
                </a:solidFill>
              </a:rPr>
              <a:t>of your </a:t>
            </a:r>
            <a:r>
              <a:rPr lang="en-US" dirty="0">
                <a:solidFill>
                  <a:srgbClr val="FF0000"/>
                </a:solidFill>
              </a:rPr>
              <a:t>furniture on the back of your floor plan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b="1" dirty="0" smtClean="0">
                <a:solidFill>
                  <a:srgbClr val="FF0000"/>
                </a:solidFill>
              </a:rPr>
              <a:t>Use complex sentences,  und/ </a:t>
            </a:r>
            <a:r>
              <a:rPr lang="en-US" b="1" dirty="0" err="1" smtClean="0">
                <a:solidFill>
                  <a:srgbClr val="FF0000"/>
                </a:solidFill>
              </a:rPr>
              <a:t>aber</a:t>
            </a:r>
            <a:r>
              <a:rPr lang="en-US" b="1" dirty="0" smtClean="0">
                <a:solidFill>
                  <a:srgbClr val="FF0000"/>
                </a:solidFill>
              </a:rPr>
              <a:t> &amp; pronouns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10 </a:t>
            </a:r>
            <a:r>
              <a:rPr lang="en-US" dirty="0" err="1">
                <a:solidFill>
                  <a:srgbClr val="FF0000"/>
                </a:solidFill>
              </a:rPr>
              <a:t>Minuten</a:t>
            </a:r>
            <a:r>
              <a:rPr lang="en-US" dirty="0">
                <a:solidFill>
                  <a:srgbClr val="FF0000"/>
                </a:solidFill>
              </a:rPr>
              <a:t>.   Hand </a:t>
            </a:r>
            <a:r>
              <a:rPr lang="en-US" dirty="0" smtClean="0">
                <a:solidFill>
                  <a:srgbClr val="FF0000"/>
                </a:solidFill>
              </a:rPr>
              <a:t>in.   If you don’t have a floor plan as needed – then draw some furniture and label them. Then write your sentences.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379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Mein </a:t>
            </a:r>
            <a:r>
              <a:rPr lang="en-US" dirty="0" err="1" smtClean="0"/>
              <a:t>Bericht</a:t>
            </a:r>
            <a:r>
              <a:rPr lang="en-US" dirty="0" smtClean="0"/>
              <a:t> </a:t>
            </a:r>
            <a:r>
              <a:rPr lang="en-US" dirty="0" err="1" smtClean="0"/>
              <a:t>über</a:t>
            </a:r>
            <a:r>
              <a:rPr lang="en-US" dirty="0"/>
              <a:t> </a:t>
            </a:r>
            <a:r>
              <a:rPr lang="en-US" dirty="0" smtClean="0"/>
              <a:t>…. (Phil)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Das </a:t>
            </a:r>
            <a:r>
              <a:rPr lang="en-US" b="1" dirty="0" err="1" smtClean="0"/>
              <a:t>ist</a:t>
            </a:r>
            <a:r>
              <a:rPr lang="en-US" b="1" dirty="0" smtClean="0"/>
              <a:t> Phil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15 </a:t>
            </a:r>
            <a:r>
              <a:rPr lang="en-US" dirty="0" err="1" smtClean="0"/>
              <a:t>Jahre</a:t>
            </a:r>
            <a:r>
              <a:rPr lang="en-US" dirty="0" smtClean="0"/>
              <a:t> alt.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kommt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Michigan und </a:t>
            </a:r>
            <a:r>
              <a:rPr lang="en-US" dirty="0" err="1" smtClean="0"/>
              <a:t>wohnt</a:t>
            </a:r>
            <a:r>
              <a:rPr lang="en-US" dirty="0" smtClean="0"/>
              <a:t> in Detroit. </a:t>
            </a:r>
          </a:p>
          <a:p>
            <a:r>
              <a:rPr lang="en-US" dirty="0" smtClean="0"/>
              <a:t>Seine </a:t>
            </a:r>
            <a:r>
              <a:rPr lang="en-US" dirty="0" err="1" smtClean="0"/>
              <a:t>Lieblingsfarbe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blau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Phil </a:t>
            </a:r>
            <a:r>
              <a:rPr lang="en-US" dirty="0" err="1"/>
              <a:t>kommt</a:t>
            </a:r>
            <a:r>
              <a:rPr lang="en-US" dirty="0"/>
              <a:t> mit </a:t>
            </a:r>
            <a:r>
              <a:rPr lang="en-US" dirty="0" err="1"/>
              <a:t>dem</a:t>
            </a:r>
            <a:r>
              <a:rPr lang="en-US" dirty="0"/>
              <a:t> Bus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Schule</a:t>
            </a:r>
            <a:r>
              <a:rPr lang="en-US" dirty="0"/>
              <a:t>. </a:t>
            </a:r>
          </a:p>
          <a:p>
            <a:r>
              <a:rPr lang="en-US" dirty="0"/>
              <a:t>Phil hat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Haustier</a:t>
            </a:r>
            <a:r>
              <a:rPr lang="en-US" dirty="0"/>
              <a:t>. </a:t>
            </a:r>
            <a:r>
              <a:rPr lang="en-US" dirty="0" err="1"/>
              <a:t>Er</a:t>
            </a:r>
            <a:r>
              <a:rPr lang="en-US" dirty="0"/>
              <a:t> hat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Katze</a:t>
            </a:r>
            <a:r>
              <a:rPr lang="en-US" dirty="0"/>
              <a:t>. </a:t>
            </a:r>
          </a:p>
          <a:p>
            <a:r>
              <a:rPr lang="en-US" u="sng" dirty="0"/>
              <a:t>Phil </a:t>
            </a:r>
            <a:r>
              <a:rPr lang="en-US" u="sng" dirty="0" err="1"/>
              <a:t>ist</a:t>
            </a:r>
            <a:r>
              <a:rPr lang="en-US" u="sng" dirty="0"/>
              <a:t> </a:t>
            </a:r>
            <a:r>
              <a:rPr lang="en-US" u="sng" dirty="0" err="1"/>
              <a:t>lustig</a:t>
            </a:r>
            <a:r>
              <a:rPr lang="en-US" u="sng" dirty="0"/>
              <a:t>. </a:t>
            </a:r>
          </a:p>
          <a:p>
            <a:endParaRPr lang="en-US" dirty="0" smtClean="0"/>
          </a:p>
          <a:p>
            <a:r>
              <a:rPr lang="en-US" b="1" dirty="0" err="1" smtClean="0"/>
              <a:t>Phils</a:t>
            </a:r>
            <a:r>
              <a:rPr lang="en-US" b="1" dirty="0" smtClean="0"/>
              <a:t> </a:t>
            </a:r>
            <a:r>
              <a:rPr lang="en-US" b="1" dirty="0" err="1" smtClean="0"/>
              <a:t>Familie</a:t>
            </a:r>
            <a:r>
              <a:rPr lang="en-US" b="1" dirty="0" smtClean="0"/>
              <a:t>:</a:t>
            </a:r>
          </a:p>
          <a:p>
            <a:r>
              <a:rPr lang="en-US" dirty="0" err="1" smtClean="0"/>
              <a:t>Er</a:t>
            </a:r>
            <a:r>
              <a:rPr lang="en-US" dirty="0" smtClean="0"/>
              <a:t> hat </a:t>
            </a:r>
            <a:r>
              <a:rPr lang="en-US" dirty="0" err="1" smtClean="0"/>
              <a:t>einen</a:t>
            </a:r>
            <a:r>
              <a:rPr lang="en-US" dirty="0" smtClean="0"/>
              <a:t> </a:t>
            </a:r>
            <a:r>
              <a:rPr lang="en-US" dirty="0" err="1" smtClean="0"/>
              <a:t>Bruder</a:t>
            </a:r>
            <a:r>
              <a:rPr lang="en-US" dirty="0" smtClean="0"/>
              <a:t>. </a:t>
            </a:r>
            <a:r>
              <a:rPr lang="en-US" dirty="0" err="1" smtClean="0"/>
              <a:t>Sein</a:t>
            </a:r>
            <a:r>
              <a:rPr lang="en-US" dirty="0" smtClean="0"/>
              <a:t> </a:t>
            </a:r>
            <a:r>
              <a:rPr lang="en-US" dirty="0" err="1" smtClean="0"/>
              <a:t>Bruder</a:t>
            </a:r>
            <a:r>
              <a:rPr lang="en-US" dirty="0" smtClean="0"/>
              <a:t> </a:t>
            </a:r>
            <a:r>
              <a:rPr lang="en-US" dirty="0" err="1" smtClean="0"/>
              <a:t>heißt</a:t>
            </a:r>
            <a:r>
              <a:rPr lang="en-US" dirty="0" smtClean="0"/>
              <a:t> John.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18 </a:t>
            </a:r>
            <a:r>
              <a:rPr lang="en-US" dirty="0" err="1" smtClean="0"/>
              <a:t>Jahre</a:t>
            </a:r>
            <a:r>
              <a:rPr lang="en-US" dirty="0" smtClean="0"/>
              <a:t> alt.</a:t>
            </a:r>
          </a:p>
          <a:p>
            <a:r>
              <a:rPr lang="en-US" dirty="0" err="1" smtClean="0"/>
              <a:t>Er</a:t>
            </a:r>
            <a:r>
              <a:rPr lang="en-US" dirty="0" smtClean="0"/>
              <a:t> hat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Schwester</a:t>
            </a:r>
            <a:r>
              <a:rPr lang="en-US" dirty="0" smtClean="0"/>
              <a:t>.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heißt</a:t>
            </a:r>
            <a:r>
              <a:rPr lang="en-US" dirty="0" smtClean="0"/>
              <a:t> Isa.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12 </a:t>
            </a:r>
            <a:r>
              <a:rPr lang="en-US" dirty="0" err="1" smtClean="0"/>
              <a:t>Jahre</a:t>
            </a:r>
            <a:r>
              <a:rPr lang="en-US" dirty="0" smtClean="0"/>
              <a:t> alt. Isa hat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braune</a:t>
            </a:r>
            <a:r>
              <a:rPr lang="en-US" dirty="0" smtClean="0"/>
              <a:t> </a:t>
            </a:r>
            <a:r>
              <a:rPr lang="en-US" dirty="0" err="1" smtClean="0"/>
              <a:t>kurze</a:t>
            </a:r>
            <a:r>
              <a:rPr lang="en-US" dirty="0" smtClean="0"/>
              <a:t> </a:t>
            </a:r>
            <a:r>
              <a:rPr lang="en-US" dirty="0" err="1" smtClean="0"/>
              <a:t>Haare</a:t>
            </a:r>
            <a:r>
              <a:rPr lang="en-US" dirty="0" smtClean="0"/>
              <a:t> und </a:t>
            </a:r>
            <a:r>
              <a:rPr lang="en-US" dirty="0" err="1" smtClean="0"/>
              <a:t>sie</a:t>
            </a:r>
            <a:r>
              <a:rPr lang="en-US" dirty="0" smtClean="0"/>
              <a:t> hat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Brille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Negations:</a:t>
            </a:r>
          </a:p>
          <a:p>
            <a:r>
              <a:rPr lang="en-US" dirty="0" smtClean="0"/>
              <a:t>Phil hat </a:t>
            </a:r>
            <a:r>
              <a:rPr lang="en-US" u="sng" dirty="0" err="1" smtClean="0"/>
              <a:t>kein</a:t>
            </a:r>
            <a:r>
              <a:rPr lang="en-US" dirty="0" smtClean="0"/>
              <a:t> </a:t>
            </a:r>
            <a:r>
              <a:rPr lang="en-US" dirty="0" err="1" smtClean="0"/>
              <a:t>Haustier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Phil hat </a:t>
            </a:r>
            <a:r>
              <a:rPr lang="en-US" u="sng" dirty="0" err="1" smtClean="0"/>
              <a:t>keinen</a:t>
            </a:r>
            <a:r>
              <a:rPr lang="en-US" dirty="0" smtClean="0"/>
              <a:t> </a:t>
            </a:r>
            <a:r>
              <a:rPr lang="en-US" dirty="0" err="1" smtClean="0"/>
              <a:t>Bruder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Phil hat </a:t>
            </a:r>
            <a:r>
              <a:rPr lang="en-US" u="sng" dirty="0" err="1" smtClean="0"/>
              <a:t>keine</a:t>
            </a:r>
            <a:r>
              <a:rPr lang="en-US" u="sng" dirty="0" smtClean="0"/>
              <a:t> </a:t>
            </a:r>
            <a:r>
              <a:rPr lang="en-US" dirty="0" err="1" smtClean="0"/>
              <a:t>Schwester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Phil hat </a:t>
            </a:r>
            <a:r>
              <a:rPr lang="en-US" u="sng" dirty="0" err="1" smtClean="0"/>
              <a:t>keine</a:t>
            </a:r>
            <a:r>
              <a:rPr lang="en-US" dirty="0" smtClean="0"/>
              <a:t> </a:t>
            </a:r>
            <a:r>
              <a:rPr lang="en-US" dirty="0" err="1" smtClean="0"/>
              <a:t>Geschwister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4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Beschreibe</a:t>
            </a:r>
            <a:r>
              <a:rPr lang="en-US" sz="3200" dirty="0" smtClean="0"/>
              <a:t> die </a:t>
            </a:r>
            <a:r>
              <a:rPr lang="en-US" sz="3200" dirty="0" err="1" smtClean="0"/>
              <a:t>Familienmitglieder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600" dirty="0" smtClean="0"/>
              <a:t>Das </a:t>
            </a:r>
            <a:r>
              <a:rPr lang="en-US" sz="1600" dirty="0" err="1" smtClean="0"/>
              <a:t>ist</a:t>
            </a:r>
            <a:r>
              <a:rPr lang="en-US" sz="1600" dirty="0" smtClean="0"/>
              <a:t> die </a:t>
            </a:r>
            <a:r>
              <a:rPr lang="en-US" sz="1600" dirty="0" err="1" smtClean="0"/>
              <a:t>Familie</a:t>
            </a:r>
            <a:r>
              <a:rPr lang="en-US" sz="1600" dirty="0" smtClean="0"/>
              <a:t> von Tom und </a:t>
            </a:r>
            <a:r>
              <a:rPr lang="en-US" sz="1600" dirty="0" err="1" smtClean="0"/>
              <a:t>Anja</a:t>
            </a:r>
            <a:r>
              <a:rPr lang="en-US" sz="1600" dirty="0" smtClean="0"/>
              <a:t>. </a:t>
            </a:r>
          </a:p>
          <a:p>
            <a:pPr marL="114300" indent="0">
              <a:buNone/>
            </a:pPr>
            <a:r>
              <a:rPr lang="en-US" sz="1600" dirty="0" smtClean="0"/>
              <a:t>Tom und </a:t>
            </a:r>
            <a:r>
              <a:rPr lang="en-US" sz="1600" dirty="0" err="1" smtClean="0"/>
              <a:t>Anja</a:t>
            </a:r>
            <a:r>
              <a:rPr lang="en-US" sz="1600" dirty="0" smtClean="0"/>
              <a:t> </a:t>
            </a:r>
            <a:r>
              <a:rPr lang="en-US" sz="1600" dirty="0" err="1" smtClean="0"/>
              <a:t>sind</a:t>
            </a:r>
            <a:r>
              <a:rPr lang="en-US" sz="1600" dirty="0" smtClean="0"/>
              <a:t> </a:t>
            </a:r>
            <a:r>
              <a:rPr lang="en-US" sz="1600" dirty="0" err="1" smtClean="0"/>
              <a:t>Geschwister</a:t>
            </a:r>
            <a:r>
              <a:rPr lang="en-US" sz="1600" dirty="0" smtClean="0"/>
              <a:t>.</a:t>
            </a:r>
          </a:p>
          <a:p>
            <a:pPr marL="114300" indent="0">
              <a:buNone/>
            </a:pPr>
            <a:endParaRPr lang="en-US" sz="1600" dirty="0" smtClean="0"/>
          </a:p>
          <a:p>
            <a:r>
              <a:rPr lang="en-US" sz="1600" dirty="0" err="1" smtClean="0"/>
              <a:t>Wer</a:t>
            </a:r>
            <a:r>
              <a:rPr lang="en-US" sz="1600" dirty="0" smtClean="0"/>
              <a:t> </a:t>
            </a:r>
            <a:r>
              <a:rPr lang="en-US" sz="1600" dirty="0" err="1" smtClean="0"/>
              <a:t>ist</a:t>
            </a:r>
            <a:r>
              <a:rPr lang="en-US" sz="1600" dirty="0" smtClean="0"/>
              <a:t> das?</a:t>
            </a:r>
          </a:p>
          <a:p>
            <a:r>
              <a:rPr lang="en-US" sz="1600" dirty="0" smtClean="0"/>
              <a:t>Wie </a:t>
            </a:r>
            <a:r>
              <a:rPr lang="en-US" sz="1600" dirty="0" err="1" smtClean="0"/>
              <a:t>sieht</a:t>
            </a:r>
            <a:r>
              <a:rPr lang="en-US" sz="1600" dirty="0" smtClean="0"/>
              <a:t> Toms ….. </a:t>
            </a:r>
            <a:r>
              <a:rPr lang="en-US" sz="1600" dirty="0" err="1" smtClean="0"/>
              <a:t>aus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Wie </a:t>
            </a:r>
            <a:r>
              <a:rPr lang="en-US" sz="1600" dirty="0" err="1" smtClean="0"/>
              <a:t>sieht</a:t>
            </a:r>
            <a:r>
              <a:rPr lang="en-US" sz="1600" dirty="0" smtClean="0"/>
              <a:t> </a:t>
            </a:r>
            <a:r>
              <a:rPr lang="en-US" sz="1600" dirty="0" err="1" smtClean="0"/>
              <a:t>sein</a:t>
            </a:r>
            <a:r>
              <a:rPr lang="en-US" sz="1600" dirty="0" smtClean="0"/>
              <a:t>(e) ….. </a:t>
            </a:r>
            <a:r>
              <a:rPr lang="en-US" sz="1600" dirty="0" err="1" smtClean="0"/>
              <a:t>aus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Wie </a:t>
            </a:r>
            <a:r>
              <a:rPr lang="en-US" sz="1600" dirty="0" err="1" smtClean="0"/>
              <a:t>ist</a:t>
            </a:r>
            <a:r>
              <a:rPr lang="en-US" sz="1600" dirty="0" smtClean="0"/>
              <a:t> </a:t>
            </a:r>
            <a:r>
              <a:rPr lang="en-US" sz="1600" dirty="0" err="1" smtClean="0"/>
              <a:t>sein</a:t>
            </a:r>
            <a:r>
              <a:rPr lang="en-US" sz="1600" dirty="0" smtClean="0"/>
              <a:t>(e) …. ? (trait)</a:t>
            </a:r>
          </a:p>
          <a:p>
            <a:endParaRPr lang="en-US" sz="1600" dirty="0" smtClean="0"/>
          </a:p>
          <a:p>
            <a:r>
              <a:rPr lang="en-US" sz="1600" dirty="0" smtClean="0"/>
              <a:t>Wie </a:t>
            </a:r>
            <a:r>
              <a:rPr lang="en-US" sz="1600" dirty="0" err="1" smtClean="0"/>
              <a:t>sieht</a:t>
            </a:r>
            <a:r>
              <a:rPr lang="en-US" sz="1600" dirty="0" smtClean="0"/>
              <a:t> </a:t>
            </a:r>
            <a:r>
              <a:rPr lang="en-US" sz="1600" dirty="0" err="1" smtClean="0"/>
              <a:t>Anjas</a:t>
            </a:r>
            <a:r>
              <a:rPr lang="en-US" sz="1600" dirty="0" smtClean="0"/>
              <a:t> …. </a:t>
            </a:r>
            <a:r>
              <a:rPr lang="en-US" sz="1600" dirty="0" err="1" smtClean="0"/>
              <a:t>aus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Wie </a:t>
            </a:r>
            <a:r>
              <a:rPr lang="en-US" sz="1600" dirty="0" err="1" smtClean="0"/>
              <a:t>sieht</a:t>
            </a:r>
            <a:r>
              <a:rPr lang="en-US" sz="1600" dirty="0" smtClean="0"/>
              <a:t> </a:t>
            </a:r>
            <a:r>
              <a:rPr lang="en-US" sz="1600" dirty="0" err="1" smtClean="0"/>
              <a:t>ihr</a:t>
            </a:r>
            <a:r>
              <a:rPr lang="en-US" sz="1600" dirty="0" smtClean="0"/>
              <a:t>(e) …. </a:t>
            </a:r>
            <a:r>
              <a:rPr lang="en-US" sz="1600" dirty="0" err="1" smtClean="0"/>
              <a:t>aus</a:t>
            </a:r>
            <a:r>
              <a:rPr lang="en-US" sz="1600" dirty="0" smtClean="0"/>
              <a:t>?</a:t>
            </a:r>
          </a:p>
          <a:p>
            <a:r>
              <a:rPr lang="en-US" sz="1600" dirty="0"/>
              <a:t>Wie </a:t>
            </a:r>
            <a:r>
              <a:rPr lang="en-US" sz="1600" dirty="0" err="1"/>
              <a:t>ist</a:t>
            </a:r>
            <a:r>
              <a:rPr lang="en-US" sz="1600" dirty="0"/>
              <a:t> </a:t>
            </a:r>
            <a:r>
              <a:rPr lang="en-US" sz="1600" dirty="0" err="1" smtClean="0"/>
              <a:t>ihr</a:t>
            </a:r>
            <a:r>
              <a:rPr lang="en-US" sz="1600" dirty="0" smtClean="0"/>
              <a:t>(</a:t>
            </a:r>
            <a:r>
              <a:rPr lang="en-US" sz="1600" dirty="0"/>
              <a:t>e) …. ? (trait)</a:t>
            </a:r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Wie </a:t>
            </a:r>
            <a:r>
              <a:rPr lang="en-US" sz="1600" dirty="0" err="1" smtClean="0"/>
              <a:t>sehen</a:t>
            </a:r>
            <a:r>
              <a:rPr lang="en-US" sz="1600" dirty="0" smtClean="0"/>
              <a:t> </a:t>
            </a:r>
            <a:r>
              <a:rPr lang="en-US" sz="1600" dirty="0" err="1" smtClean="0"/>
              <a:t>ihre</a:t>
            </a:r>
            <a:r>
              <a:rPr lang="en-US" sz="1600" dirty="0" smtClean="0"/>
              <a:t> (plural – their) </a:t>
            </a:r>
            <a:r>
              <a:rPr lang="en-US" sz="1600" dirty="0" err="1" smtClean="0"/>
              <a:t>Eltern</a:t>
            </a:r>
            <a:r>
              <a:rPr lang="en-US" sz="1600" dirty="0" smtClean="0"/>
              <a:t> </a:t>
            </a:r>
            <a:r>
              <a:rPr lang="en-US" sz="1600" dirty="0" err="1" smtClean="0"/>
              <a:t>aus</a:t>
            </a:r>
            <a:r>
              <a:rPr lang="en-US" sz="1600" dirty="0" smtClean="0"/>
              <a:t>? </a:t>
            </a:r>
          </a:p>
          <a:p>
            <a:r>
              <a:rPr lang="en-US" sz="1600" dirty="0" smtClean="0"/>
              <a:t>Wie </a:t>
            </a:r>
            <a:r>
              <a:rPr lang="en-US" sz="1600" dirty="0" err="1" smtClean="0"/>
              <a:t>sehen</a:t>
            </a:r>
            <a:r>
              <a:rPr lang="en-US" sz="1600" dirty="0" smtClean="0"/>
              <a:t> </a:t>
            </a:r>
            <a:r>
              <a:rPr lang="en-US" sz="1600" dirty="0" err="1"/>
              <a:t>i</a:t>
            </a:r>
            <a:r>
              <a:rPr lang="en-US" sz="1600" dirty="0" err="1" smtClean="0"/>
              <a:t>hre</a:t>
            </a:r>
            <a:r>
              <a:rPr lang="en-US" sz="1600" dirty="0" smtClean="0"/>
              <a:t> </a:t>
            </a:r>
            <a:r>
              <a:rPr lang="en-US" sz="1600" dirty="0" err="1" smtClean="0"/>
              <a:t>Großeltern</a:t>
            </a:r>
            <a:r>
              <a:rPr lang="en-US" sz="1600" dirty="0" smtClean="0"/>
              <a:t> </a:t>
            </a:r>
            <a:r>
              <a:rPr lang="en-US" sz="1600" dirty="0" err="1" smtClean="0"/>
              <a:t>aus</a:t>
            </a:r>
            <a:r>
              <a:rPr lang="en-US" sz="1600" dirty="0" smtClean="0"/>
              <a:t>? 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900" dirty="0" smtClean="0"/>
              <a:t>die Mutter, der </a:t>
            </a:r>
            <a:r>
              <a:rPr lang="en-US" sz="2900" dirty="0" err="1" smtClean="0"/>
              <a:t>Vater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Schwester</a:t>
            </a:r>
            <a:r>
              <a:rPr lang="en-US" sz="2900" dirty="0" smtClean="0"/>
              <a:t>, der </a:t>
            </a:r>
            <a:r>
              <a:rPr lang="en-US" sz="2900" dirty="0" err="1" smtClean="0"/>
              <a:t>Bruder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Tante</a:t>
            </a:r>
            <a:r>
              <a:rPr lang="en-US" sz="2900" dirty="0" smtClean="0"/>
              <a:t>, der </a:t>
            </a:r>
            <a:r>
              <a:rPr lang="en-US" sz="2900" dirty="0" err="1" smtClean="0"/>
              <a:t>Onkel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Großmutter</a:t>
            </a:r>
            <a:r>
              <a:rPr lang="en-US" sz="2900" dirty="0" smtClean="0"/>
              <a:t>, der </a:t>
            </a:r>
            <a:r>
              <a:rPr lang="en-US" sz="2900" dirty="0" err="1" smtClean="0"/>
              <a:t>Großvater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Cousine</a:t>
            </a:r>
            <a:r>
              <a:rPr lang="en-US" sz="2900" dirty="0" smtClean="0"/>
              <a:t>, der Cousin</a:t>
            </a:r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Eltern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Großeltern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Geschwister</a:t>
            </a:r>
            <a:endParaRPr lang="en-US" sz="2900" dirty="0" smtClean="0"/>
          </a:p>
          <a:p>
            <a:r>
              <a:rPr lang="en-US" sz="2900" dirty="0" smtClean="0"/>
              <a:t>die Frau, der Mann</a:t>
            </a:r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Haustiere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Katze</a:t>
            </a:r>
            <a:r>
              <a:rPr lang="en-US" sz="2900" dirty="0" smtClean="0"/>
              <a:t>, der </a:t>
            </a:r>
            <a:r>
              <a:rPr lang="en-US" sz="2900" dirty="0" err="1" smtClean="0"/>
              <a:t>Hund</a:t>
            </a:r>
            <a:endParaRPr lang="en-US" sz="2900" dirty="0" smtClean="0"/>
          </a:p>
          <a:p>
            <a:endParaRPr lang="en-US" sz="2900" dirty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Nichte</a:t>
            </a:r>
            <a:r>
              <a:rPr lang="en-US" sz="2900" dirty="0" smtClean="0"/>
              <a:t>, der </a:t>
            </a:r>
            <a:r>
              <a:rPr lang="en-US" sz="2900" dirty="0" err="1" smtClean="0"/>
              <a:t>Neffe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Zwillinge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Enkelin</a:t>
            </a:r>
            <a:r>
              <a:rPr lang="en-US" sz="2900" dirty="0" smtClean="0"/>
              <a:t>, der </a:t>
            </a:r>
            <a:r>
              <a:rPr lang="en-US" sz="2900" dirty="0" err="1" smtClean="0"/>
              <a:t>Enkel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Freundin</a:t>
            </a:r>
            <a:r>
              <a:rPr lang="en-US" sz="2900" dirty="0" smtClean="0"/>
              <a:t>, der Freund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8201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Hausaufgaben</a:t>
            </a:r>
            <a:r>
              <a:rPr lang="en-US" dirty="0" smtClean="0"/>
              <a:t>-Homework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662155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study for your final </a:t>
            </a:r>
          </a:p>
          <a:p>
            <a:r>
              <a:rPr lang="en-US" b="1" dirty="0" smtClean="0">
                <a:solidFill>
                  <a:srgbClr val="3366FF"/>
                </a:solidFill>
              </a:rPr>
              <a:t>read </a:t>
            </a:r>
            <a:r>
              <a:rPr lang="en-US" b="1" dirty="0" err="1" smtClean="0">
                <a:solidFill>
                  <a:srgbClr val="3366FF"/>
                </a:solidFill>
              </a:rPr>
              <a:t>chaper</a:t>
            </a:r>
            <a:r>
              <a:rPr lang="en-US" b="1" dirty="0" smtClean="0">
                <a:solidFill>
                  <a:srgbClr val="3366FF"/>
                </a:solidFill>
              </a:rPr>
              <a:t> 1 – 5: Vocabulary, SSMD (beige boxes), Grammar (blue boxes), Culture (</a:t>
            </a:r>
            <a:r>
              <a:rPr lang="en-US" b="1" dirty="0" err="1" smtClean="0">
                <a:solidFill>
                  <a:srgbClr val="3366FF"/>
                </a:solidFill>
              </a:rPr>
              <a:t>Landeskunde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dirty="0" smtClean="0">
                <a:solidFill>
                  <a:srgbClr val="3366FF"/>
                </a:solidFill>
              </a:rPr>
              <a:t>– green boxes)</a:t>
            </a:r>
          </a:p>
          <a:p>
            <a:endParaRPr lang="en-US" b="1" dirty="0" smtClean="0">
              <a:solidFill>
                <a:srgbClr val="3366FF"/>
              </a:solidFill>
            </a:endParaRPr>
          </a:p>
          <a:p>
            <a:r>
              <a:rPr lang="en-US" b="1" dirty="0" smtClean="0">
                <a:solidFill>
                  <a:srgbClr val="3366FF"/>
                </a:solidFill>
              </a:rPr>
              <a:t>go to our </a:t>
            </a:r>
            <a:r>
              <a:rPr lang="en-US" b="1" dirty="0" smtClean="0">
                <a:solidFill>
                  <a:srgbClr val="3366FF"/>
                </a:solidFill>
                <a:hlinkClick r:id="rId2"/>
              </a:rPr>
              <a:t>http://rhsgerman.weebly.com</a:t>
            </a:r>
            <a:r>
              <a:rPr lang="en-US" b="1" dirty="0" smtClean="0">
                <a:solidFill>
                  <a:srgbClr val="3366FF"/>
                </a:solidFill>
              </a:rPr>
              <a:t> website – German 1 second semester, scroll down to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German 1 </a:t>
            </a:r>
            <a:r>
              <a:rPr lang="en-US" b="1" i="1" dirty="0" err="1" smtClean="0">
                <a:solidFill>
                  <a:schemeClr val="bg1">
                    <a:lumMod val="50000"/>
                  </a:schemeClr>
                </a:solidFill>
              </a:rPr>
              <a:t>Schule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 16.4.2013 </a:t>
            </a:r>
            <a:r>
              <a:rPr lang="en-US" b="1" i="1" dirty="0" err="1" smtClean="0">
                <a:solidFill>
                  <a:schemeClr val="bg1">
                    <a:lumMod val="50000"/>
                  </a:schemeClr>
                </a:solidFill>
              </a:rPr>
              <a:t>Ein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bg1">
                    <a:lumMod val="50000"/>
                  </a:schemeClr>
                </a:solidFill>
              </a:rPr>
              <a:t>Gespräch</a:t>
            </a:r>
            <a:r>
              <a:rPr lang="en-US" b="1" dirty="0" smtClean="0">
                <a:solidFill>
                  <a:srgbClr val="3366FF"/>
                </a:solidFill>
              </a:rPr>
              <a:t>. Record your answers and submit them for grading. </a:t>
            </a:r>
            <a:endParaRPr lang="en-US" b="1" dirty="0" smtClean="0">
              <a:solidFill>
                <a:srgbClr val="FF6600"/>
              </a:solidFill>
            </a:endParaRPr>
          </a:p>
          <a:p>
            <a:endParaRPr lang="en-US" b="1" dirty="0">
              <a:solidFill>
                <a:srgbClr val="FF6600"/>
              </a:solidFill>
            </a:endParaRPr>
          </a:p>
          <a:p>
            <a:r>
              <a:rPr lang="en-US" b="1" dirty="0" smtClean="0">
                <a:solidFill>
                  <a:srgbClr val="FF6600"/>
                </a:solidFill>
              </a:rPr>
              <a:t>Portfolio:</a:t>
            </a:r>
            <a:r>
              <a:rPr lang="en-US" dirty="0" smtClean="0"/>
              <a:t> due at the end of second semester (see last slide: content will be adjusted throughout the semester up to the due date)</a:t>
            </a:r>
          </a:p>
          <a:p>
            <a:endParaRPr lang="en-US" dirty="0" smtClean="0"/>
          </a:p>
          <a:p>
            <a:r>
              <a:rPr lang="en-US" u="sng" dirty="0" smtClean="0">
                <a:solidFill>
                  <a:srgbClr val="FF6600"/>
                </a:solidFill>
              </a:rPr>
              <a:t>General Info about homework:</a:t>
            </a:r>
            <a:endParaRPr lang="en-US" u="sng" dirty="0">
              <a:solidFill>
                <a:srgbClr val="FF6600"/>
              </a:solidFill>
            </a:endParaRPr>
          </a:p>
          <a:p>
            <a:pPr lvl="1"/>
            <a:r>
              <a:rPr lang="en-US" dirty="0"/>
              <a:t>It is always expected that you study your notes from the day and all previous vocabulary and concepts</a:t>
            </a:r>
          </a:p>
          <a:p>
            <a:pPr lvl="1"/>
            <a:r>
              <a:rPr lang="en-US" dirty="0"/>
              <a:t>If you have </a:t>
            </a:r>
            <a:r>
              <a:rPr lang="en-US" u="sng" dirty="0"/>
              <a:t>any</a:t>
            </a:r>
            <a:r>
              <a:rPr lang="en-US" dirty="0"/>
              <a:t> question, need help or for tutoring: please see me second lunch or after school!</a:t>
            </a:r>
          </a:p>
          <a:p>
            <a:pPr lvl="1"/>
            <a:r>
              <a:rPr lang="en-US" dirty="0"/>
              <a:t>If you were absent or to hand in late work: see me second lunch or after school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Questions: see our website: http://</a:t>
            </a:r>
            <a:r>
              <a:rPr lang="en-US" dirty="0" err="1" smtClean="0"/>
              <a:t>rhsgerman.weebly.com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3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haben</a:t>
            </a:r>
            <a:r>
              <a:rPr lang="en-US" dirty="0" smtClean="0"/>
              <a:t> – to have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0901807"/>
              </p:ext>
            </p:extLst>
          </p:nvPr>
        </p:nvGraphicFramePr>
        <p:xfrm>
          <a:off x="457200" y="1417636"/>
          <a:ext cx="7620000" cy="3887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94"/>
                <a:gridCol w="3094165"/>
                <a:gridCol w="3712941"/>
              </a:tblGrid>
              <a:tr h="7775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singular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plural</a:t>
                      </a:r>
                      <a:endParaRPr lang="en-US" dirty="0"/>
                    </a:p>
                  </a:txBody>
                  <a:tcPr/>
                </a:tc>
              </a:tr>
              <a:tr h="777526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ich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wir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haben</a:t>
                      </a:r>
                      <a:endParaRPr lang="en-US" dirty="0"/>
                    </a:p>
                  </a:txBody>
                  <a:tcPr/>
                </a:tc>
              </a:tr>
              <a:tr h="777526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hast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ihr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habt</a:t>
                      </a:r>
                      <a:endParaRPr lang="en-US" dirty="0"/>
                    </a:p>
                  </a:txBody>
                  <a:tcPr/>
                </a:tc>
              </a:tr>
              <a:tr h="777526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er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sie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hat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sie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haben</a:t>
                      </a:r>
                      <a:endParaRPr lang="en-US" dirty="0"/>
                    </a:p>
                  </a:txBody>
                  <a:tcPr/>
                </a:tc>
              </a:tr>
              <a:tr h="777526">
                <a:tc>
                  <a:txBody>
                    <a:bodyPr/>
                    <a:lstStyle/>
                    <a:p>
                      <a:r>
                        <a:rPr lang="en-US" dirty="0" smtClean="0"/>
                        <a:t>2. 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Sie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haben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Sie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haben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330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Familie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 smtClean="0"/>
              <a:t>This is what you can show in your presentation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9508" r="9508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Bruder</a:t>
            </a:r>
            <a:endParaRPr lang="en-US" dirty="0" smtClean="0"/>
          </a:p>
          <a:p>
            <a:r>
              <a:rPr lang="en-US" dirty="0" smtClean="0"/>
              <a:t>2. Helmut	</a:t>
            </a:r>
          </a:p>
          <a:p>
            <a:r>
              <a:rPr lang="en-US" dirty="0" smtClean="0"/>
              <a:t>3. 56</a:t>
            </a:r>
          </a:p>
          <a:p>
            <a:r>
              <a:rPr lang="en-US" dirty="0" smtClean="0"/>
              <a:t>4. Deutschland</a:t>
            </a:r>
          </a:p>
          <a:p>
            <a:r>
              <a:rPr lang="en-US" dirty="0" smtClean="0"/>
              <a:t>5. Bochum</a:t>
            </a:r>
          </a:p>
          <a:p>
            <a:r>
              <a:rPr lang="en-US" dirty="0" smtClean="0"/>
              <a:t>6. </a:t>
            </a:r>
            <a:r>
              <a:rPr lang="en-US" dirty="0" err="1" smtClean="0"/>
              <a:t>grün</a:t>
            </a:r>
            <a:endParaRPr lang="en-US" dirty="0" smtClean="0"/>
          </a:p>
          <a:p>
            <a:r>
              <a:rPr lang="en-US" dirty="0" smtClean="0"/>
              <a:t>7. blonde </a:t>
            </a:r>
            <a:r>
              <a:rPr lang="en-US" dirty="0" err="1" smtClean="0"/>
              <a:t>Haare</a:t>
            </a:r>
            <a:r>
              <a:rPr lang="en-US" dirty="0" smtClean="0"/>
              <a:t>, </a:t>
            </a:r>
            <a:r>
              <a:rPr lang="en-US" dirty="0" err="1" smtClean="0"/>
              <a:t>blaue</a:t>
            </a:r>
            <a:r>
              <a:rPr lang="en-US" dirty="0" smtClean="0"/>
              <a:t> </a:t>
            </a:r>
            <a:r>
              <a:rPr lang="en-US" dirty="0" err="1" smtClean="0"/>
              <a:t>Augen</a:t>
            </a:r>
            <a:endParaRPr lang="en-US" dirty="0" smtClean="0"/>
          </a:p>
          <a:p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kurze</a:t>
            </a:r>
            <a:r>
              <a:rPr lang="en-US" dirty="0" smtClean="0"/>
              <a:t> </a:t>
            </a:r>
            <a:r>
              <a:rPr lang="en-US" dirty="0" err="1" smtClean="0"/>
              <a:t>Haare</a:t>
            </a:r>
            <a:endParaRPr lang="en-US" dirty="0" smtClean="0"/>
          </a:p>
          <a:p>
            <a:r>
              <a:rPr lang="en-US" dirty="0" err="1" smtClean="0"/>
              <a:t>keine</a:t>
            </a:r>
            <a:r>
              <a:rPr lang="en-US" dirty="0" smtClean="0"/>
              <a:t> </a:t>
            </a:r>
            <a:r>
              <a:rPr lang="en-US" dirty="0" err="1" smtClean="0"/>
              <a:t>Brille</a:t>
            </a:r>
            <a:endParaRPr lang="en-US" dirty="0" smtClean="0"/>
          </a:p>
          <a:p>
            <a:r>
              <a:rPr lang="en-US" dirty="0" smtClean="0"/>
              <a:t>8. </a:t>
            </a:r>
            <a:r>
              <a:rPr lang="en-US" dirty="0" err="1" smtClean="0"/>
              <a:t>mutig</a:t>
            </a:r>
            <a:r>
              <a:rPr lang="en-US" dirty="0" smtClean="0"/>
              <a:t>, </a:t>
            </a:r>
            <a:r>
              <a:rPr lang="en-US" dirty="0" err="1" smtClean="0"/>
              <a:t>klug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951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Familie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This is what I would like to hear (for a male family member)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9508" r="9508"/>
          <a:stretch>
            <a:fillRect/>
          </a:stretch>
        </p:blipFill>
        <p:spPr>
          <a:xfrm>
            <a:off x="457200" y="1536192"/>
            <a:ext cx="2780492" cy="3489518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364397" y="1536192"/>
            <a:ext cx="4712803" cy="45902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1. 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mein</a:t>
            </a:r>
            <a:r>
              <a:rPr lang="en-US" dirty="0" smtClean="0"/>
              <a:t> </a:t>
            </a:r>
            <a:r>
              <a:rPr lang="en-US" dirty="0" err="1" smtClean="0"/>
              <a:t>Bruder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heißt</a:t>
            </a:r>
            <a:r>
              <a:rPr lang="en-US" dirty="0" smtClean="0"/>
              <a:t> Helmut.	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56 </a:t>
            </a:r>
            <a:r>
              <a:rPr lang="en-US" dirty="0" err="1" smtClean="0"/>
              <a:t>Jahre</a:t>
            </a:r>
            <a:r>
              <a:rPr lang="en-US" dirty="0" smtClean="0"/>
              <a:t> alt.</a:t>
            </a:r>
          </a:p>
          <a:p>
            <a:r>
              <a:rPr lang="en-US" dirty="0" smtClean="0"/>
              <a:t>4.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kommt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Deutschland.</a:t>
            </a:r>
          </a:p>
          <a:p>
            <a:r>
              <a:rPr lang="en-US" dirty="0" smtClean="0"/>
              <a:t>5.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wohnt</a:t>
            </a:r>
            <a:r>
              <a:rPr lang="en-US" dirty="0" smtClean="0"/>
              <a:t> in Bochum.</a:t>
            </a:r>
          </a:p>
          <a:p>
            <a:r>
              <a:rPr lang="en-US" dirty="0" smtClean="0"/>
              <a:t>6. Seine </a:t>
            </a:r>
            <a:r>
              <a:rPr lang="en-US" dirty="0" err="1" smtClean="0"/>
              <a:t>Lieblingsfarbe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grün</a:t>
            </a:r>
            <a:r>
              <a:rPr lang="en-US" dirty="0" smtClean="0"/>
              <a:t>.</a:t>
            </a:r>
          </a:p>
          <a:p>
            <a:r>
              <a:rPr lang="en-US" dirty="0" smtClean="0"/>
              <a:t>7. </a:t>
            </a:r>
            <a:r>
              <a:rPr lang="en-US" dirty="0" err="1" smtClean="0"/>
              <a:t>Er</a:t>
            </a:r>
            <a:r>
              <a:rPr lang="en-US" dirty="0" smtClean="0"/>
              <a:t> hat blonde, </a:t>
            </a:r>
            <a:r>
              <a:rPr lang="en-US" dirty="0" err="1" smtClean="0"/>
              <a:t>kurze</a:t>
            </a:r>
            <a:r>
              <a:rPr lang="en-US" dirty="0" smtClean="0"/>
              <a:t> </a:t>
            </a:r>
            <a:r>
              <a:rPr lang="en-US" dirty="0" err="1" smtClean="0"/>
              <a:t>Haare</a:t>
            </a:r>
            <a:r>
              <a:rPr lang="en-US" dirty="0"/>
              <a:t> </a:t>
            </a:r>
            <a:r>
              <a:rPr lang="en-US" dirty="0" smtClean="0"/>
              <a:t>und </a:t>
            </a:r>
            <a:r>
              <a:rPr lang="en-US" dirty="0" err="1" smtClean="0"/>
              <a:t>blaue</a:t>
            </a:r>
            <a:r>
              <a:rPr lang="en-US" dirty="0" smtClean="0"/>
              <a:t> </a:t>
            </a:r>
            <a:r>
              <a:rPr lang="en-US" dirty="0" err="1" smtClean="0"/>
              <a:t>Augen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Er</a:t>
            </a:r>
            <a:r>
              <a:rPr lang="en-US" dirty="0" smtClean="0"/>
              <a:t> hat </a:t>
            </a:r>
            <a:r>
              <a:rPr lang="en-US" dirty="0" err="1" smtClean="0"/>
              <a:t>keine</a:t>
            </a:r>
            <a:r>
              <a:rPr lang="en-US" dirty="0" smtClean="0"/>
              <a:t> </a:t>
            </a:r>
            <a:r>
              <a:rPr lang="en-US" dirty="0" err="1" smtClean="0"/>
              <a:t>Brille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8.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mutig</a:t>
            </a:r>
            <a:r>
              <a:rPr lang="en-US" dirty="0"/>
              <a:t> </a:t>
            </a:r>
            <a:r>
              <a:rPr lang="en-US" dirty="0" smtClean="0"/>
              <a:t>und </a:t>
            </a:r>
            <a:r>
              <a:rPr lang="en-US" dirty="0" err="1" smtClean="0"/>
              <a:t>klug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660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Familie</a:t>
            </a:r>
            <a:r>
              <a:rPr lang="en-US" dirty="0" smtClean="0"/>
              <a:t> – your turn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5478" r="25478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1.</a:t>
            </a:r>
          </a:p>
          <a:p>
            <a:r>
              <a:rPr lang="en-US" dirty="0" smtClean="0"/>
              <a:t>2.</a:t>
            </a:r>
          </a:p>
          <a:p>
            <a:r>
              <a:rPr lang="en-US" dirty="0" smtClean="0"/>
              <a:t>3.</a:t>
            </a:r>
          </a:p>
          <a:p>
            <a:r>
              <a:rPr lang="en-US" dirty="0" smtClean="0"/>
              <a:t>4.</a:t>
            </a:r>
          </a:p>
          <a:p>
            <a:r>
              <a:rPr lang="en-US" dirty="0" smtClean="0"/>
              <a:t>5.</a:t>
            </a:r>
          </a:p>
          <a:p>
            <a:r>
              <a:rPr lang="en-US" dirty="0" smtClean="0"/>
              <a:t>6.</a:t>
            </a:r>
          </a:p>
          <a:p>
            <a:r>
              <a:rPr lang="en-US" dirty="0" smtClean="0"/>
              <a:t>7.</a:t>
            </a:r>
          </a:p>
          <a:p>
            <a:r>
              <a:rPr lang="en-US" dirty="0" smtClean="0"/>
              <a:t>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36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Familie</a:t>
            </a:r>
            <a:r>
              <a:rPr lang="en-US" dirty="0" smtClean="0"/>
              <a:t> – your turn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6167" r="6167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1.</a:t>
            </a:r>
          </a:p>
          <a:p>
            <a:r>
              <a:rPr lang="en-US" dirty="0"/>
              <a:t>2.</a:t>
            </a:r>
          </a:p>
          <a:p>
            <a:r>
              <a:rPr lang="en-US" dirty="0"/>
              <a:t>3.</a:t>
            </a:r>
          </a:p>
          <a:p>
            <a:r>
              <a:rPr lang="en-US" dirty="0"/>
              <a:t>4.</a:t>
            </a:r>
          </a:p>
          <a:p>
            <a:r>
              <a:rPr lang="en-US" dirty="0"/>
              <a:t>5.</a:t>
            </a:r>
          </a:p>
          <a:p>
            <a:r>
              <a:rPr lang="en-US" dirty="0"/>
              <a:t>6.</a:t>
            </a:r>
          </a:p>
          <a:p>
            <a:r>
              <a:rPr lang="en-US" dirty="0"/>
              <a:t>7.</a:t>
            </a:r>
          </a:p>
          <a:p>
            <a:r>
              <a:rPr lang="en-US" dirty="0"/>
              <a:t>8.</a:t>
            </a:r>
          </a:p>
        </p:txBody>
      </p:sp>
    </p:spTree>
    <p:extLst>
      <p:ext uri="{BB962C8B-B14F-4D97-AF65-F5344CB8AC3E}">
        <p14:creationId xmlns:p14="http://schemas.microsoft.com/office/powerpoint/2010/main" val="4186982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Beschreibe</a:t>
            </a:r>
            <a:r>
              <a:rPr lang="en-US" dirty="0" smtClean="0"/>
              <a:t> die Person: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dirty="0" err="1" smtClean="0"/>
              <a:t>Wer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das?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Wie </a:t>
            </a:r>
            <a:r>
              <a:rPr lang="en-US" dirty="0" err="1" smtClean="0"/>
              <a:t>heißt</a:t>
            </a:r>
            <a:r>
              <a:rPr lang="en-US" dirty="0" smtClean="0"/>
              <a:t> das </a:t>
            </a:r>
            <a:r>
              <a:rPr lang="en-US" dirty="0" err="1" smtClean="0"/>
              <a:t>Mädchen</a:t>
            </a:r>
            <a:r>
              <a:rPr lang="en-US" dirty="0" smtClean="0"/>
              <a:t>? (der </a:t>
            </a:r>
            <a:r>
              <a:rPr lang="en-US" dirty="0" err="1" smtClean="0"/>
              <a:t>Junge</a:t>
            </a:r>
            <a:r>
              <a:rPr lang="en-US" dirty="0" smtClean="0"/>
              <a:t>, der Mann, die Frau)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Wie alt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? (</a:t>
            </a:r>
            <a:r>
              <a:rPr lang="en-US" dirty="0" err="1" smtClean="0"/>
              <a:t>er</a:t>
            </a:r>
            <a:r>
              <a:rPr lang="en-US" dirty="0" smtClean="0"/>
              <a:t>)</a:t>
            </a: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 err="1" smtClean="0"/>
              <a:t>Woher</a:t>
            </a:r>
            <a:r>
              <a:rPr lang="en-US" dirty="0" smtClean="0"/>
              <a:t> </a:t>
            </a:r>
            <a:r>
              <a:rPr lang="en-US" dirty="0" err="1" smtClean="0"/>
              <a:t>kommt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? (</a:t>
            </a:r>
            <a:r>
              <a:rPr lang="en-US" dirty="0" err="1" smtClean="0"/>
              <a:t>er</a:t>
            </a:r>
            <a:r>
              <a:rPr lang="en-US" dirty="0" smtClean="0"/>
              <a:t>)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wohnt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? (</a:t>
            </a:r>
            <a:r>
              <a:rPr lang="en-US" dirty="0" err="1" smtClean="0"/>
              <a:t>er</a:t>
            </a:r>
            <a:r>
              <a:rPr lang="en-US" dirty="0" smtClean="0"/>
              <a:t>)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ihre</a:t>
            </a:r>
            <a:r>
              <a:rPr lang="en-US" dirty="0" smtClean="0"/>
              <a:t> (her) </a:t>
            </a:r>
            <a:r>
              <a:rPr lang="en-US" dirty="0" err="1" smtClean="0"/>
              <a:t>Lieblingsfarbe</a:t>
            </a:r>
            <a:r>
              <a:rPr lang="en-US" dirty="0" smtClean="0"/>
              <a:t>? (seine (his) </a:t>
            </a:r>
            <a:r>
              <a:rPr lang="en-US" dirty="0" err="1" smtClean="0"/>
              <a:t>Lieblingsfarbe</a:t>
            </a:r>
            <a:r>
              <a:rPr lang="en-US" dirty="0" smtClean="0"/>
              <a:t>)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ihre</a:t>
            </a:r>
            <a:r>
              <a:rPr lang="en-US" dirty="0" smtClean="0"/>
              <a:t> </a:t>
            </a:r>
            <a:r>
              <a:rPr lang="en-US" dirty="0" err="1" smtClean="0"/>
              <a:t>Haarfarbe</a:t>
            </a:r>
            <a:r>
              <a:rPr lang="en-US" dirty="0"/>
              <a:t> </a:t>
            </a:r>
            <a:r>
              <a:rPr lang="en-US" dirty="0" smtClean="0"/>
              <a:t>und </a:t>
            </a:r>
            <a:r>
              <a:rPr lang="en-US" dirty="0" err="1" smtClean="0"/>
              <a:t>ihre</a:t>
            </a:r>
            <a:r>
              <a:rPr lang="en-US" dirty="0" smtClean="0"/>
              <a:t> </a:t>
            </a:r>
            <a:r>
              <a:rPr lang="en-US" dirty="0" err="1" smtClean="0"/>
              <a:t>Augenfarbe</a:t>
            </a:r>
            <a:r>
              <a:rPr lang="en-US" dirty="0" smtClean="0"/>
              <a:t>? (seine)</a:t>
            </a:r>
          </a:p>
          <a:p>
            <a:pPr lvl="1"/>
            <a:r>
              <a:rPr lang="en-US" dirty="0" err="1" smtClean="0"/>
              <a:t>Sie</a:t>
            </a:r>
            <a:r>
              <a:rPr lang="en-US" dirty="0" smtClean="0"/>
              <a:t> hat …..e </a:t>
            </a:r>
            <a:r>
              <a:rPr lang="en-US" dirty="0" err="1" smtClean="0"/>
              <a:t>Haare</a:t>
            </a:r>
            <a:r>
              <a:rPr lang="en-US" dirty="0"/>
              <a:t> </a:t>
            </a:r>
            <a:r>
              <a:rPr lang="en-US" dirty="0" smtClean="0"/>
              <a:t>und ….e </a:t>
            </a:r>
            <a:r>
              <a:rPr lang="en-US" dirty="0" err="1" smtClean="0"/>
              <a:t>Augen</a:t>
            </a:r>
            <a:r>
              <a:rPr lang="en-US" dirty="0" smtClean="0"/>
              <a:t>. (</a:t>
            </a:r>
            <a:r>
              <a:rPr lang="en-US" dirty="0" err="1" smtClean="0"/>
              <a:t>Er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Sie</a:t>
            </a:r>
            <a:r>
              <a:rPr lang="en-US" dirty="0" smtClean="0"/>
              <a:t>/</a:t>
            </a:r>
            <a:r>
              <a:rPr lang="en-US" dirty="0" err="1" smtClean="0"/>
              <a:t>Er</a:t>
            </a:r>
            <a:r>
              <a:rPr lang="en-US" dirty="0" smtClean="0"/>
              <a:t> hat </a:t>
            </a:r>
            <a:r>
              <a:rPr lang="en-US" dirty="0" err="1" smtClean="0"/>
              <a:t>lange</a:t>
            </a:r>
            <a:r>
              <a:rPr lang="en-US" dirty="0" smtClean="0"/>
              <a:t>/</a:t>
            </a:r>
            <a:r>
              <a:rPr lang="en-US" dirty="0" err="1" smtClean="0"/>
              <a:t>kurze</a:t>
            </a:r>
            <a:r>
              <a:rPr lang="en-US" dirty="0" smtClean="0"/>
              <a:t> </a:t>
            </a:r>
            <a:r>
              <a:rPr lang="en-US" dirty="0" err="1" smtClean="0"/>
              <a:t>Haare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Er</a:t>
            </a:r>
            <a:r>
              <a:rPr lang="en-US" dirty="0" smtClean="0"/>
              <a:t>/</a:t>
            </a:r>
            <a:r>
              <a:rPr lang="en-US" dirty="0" err="1" smtClean="0"/>
              <a:t>Sie</a:t>
            </a:r>
            <a:r>
              <a:rPr lang="en-US" dirty="0" smtClean="0"/>
              <a:t> hat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Brille</a:t>
            </a:r>
            <a:r>
              <a:rPr lang="en-US" dirty="0" smtClean="0"/>
              <a:t>. (die </a:t>
            </a:r>
            <a:r>
              <a:rPr lang="en-US" dirty="0" err="1" smtClean="0"/>
              <a:t>Brille</a:t>
            </a:r>
            <a:r>
              <a:rPr lang="en-US" dirty="0" smtClean="0"/>
              <a:t> – glasses) 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Wie </a:t>
            </a:r>
            <a:r>
              <a:rPr lang="en-US" dirty="0" err="1" smtClean="0"/>
              <a:t>ist</a:t>
            </a:r>
            <a:r>
              <a:rPr lang="en-US" dirty="0"/>
              <a:t> das </a:t>
            </a:r>
            <a:r>
              <a:rPr lang="en-US" dirty="0" err="1"/>
              <a:t>Mädchen</a:t>
            </a:r>
            <a:r>
              <a:rPr lang="en-US" dirty="0"/>
              <a:t>? (der </a:t>
            </a:r>
            <a:r>
              <a:rPr lang="en-US" dirty="0" err="1"/>
              <a:t>Junge</a:t>
            </a:r>
            <a:r>
              <a:rPr lang="en-US" dirty="0"/>
              <a:t>, der Mann, die Frau) </a:t>
            </a:r>
            <a:endParaRPr lang="en-US" dirty="0" smtClean="0"/>
          </a:p>
          <a:p>
            <a:pPr lvl="1"/>
            <a:r>
              <a:rPr lang="en-US" dirty="0" smtClean="0"/>
              <a:t>(answer by stating two traits)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8214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Log-in </a:t>
            </a:r>
            <a:r>
              <a:rPr lang="en-US" dirty="0"/>
              <a:t>information for </a:t>
            </a:r>
            <a:r>
              <a:rPr lang="en-US" dirty="0" smtClean="0"/>
              <a:t>Netbook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Username</a:t>
            </a:r>
            <a:r>
              <a:rPr lang="en-US" dirty="0"/>
              <a:t>: student ID</a:t>
            </a:r>
          </a:p>
          <a:p>
            <a:pPr lvl="1"/>
            <a:r>
              <a:rPr lang="en-US" dirty="0"/>
              <a:t>Password: </a:t>
            </a:r>
          </a:p>
          <a:p>
            <a:pPr lvl="2"/>
            <a:r>
              <a:rPr lang="en-US" dirty="0"/>
              <a:t>First letter of your first name – capitalized</a:t>
            </a:r>
          </a:p>
          <a:p>
            <a:pPr lvl="2"/>
            <a:r>
              <a:rPr lang="en-US" dirty="0"/>
              <a:t>First letter of your last name – lower case</a:t>
            </a:r>
          </a:p>
          <a:p>
            <a:pPr lvl="2"/>
            <a:r>
              <a:rPr lang="en-US" dirty="0"/>
              <a:t>Numbers for your birth-month – two digits</a:t>
            </a:r>
          </a:p>
          <a:p>
            <a:pPr lvl="2"/>
            <a:r>
              <a:rPr lang="en-US" dirty="0"/>
              <a:t>Numbers for your birth-year – last two digits</a:t>
            </a:r>
          </a:p>
          <a:p>
            <a:pPr lvl="2"/>
            <a:r>
              <a:rPr lang="en-US" dirty="0"/>
              <a:t>Male – add 01  or female – add </a:t>
            </a:r>
            <a:r>
              <a:rPr lang="en-US" dirty="0" smtClean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592280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Vokabeln</a:t>
            </a:r>
            <a:r>
              <a:rPr lang="en-US" dirty="0" smtClean="0"/>
              <a:t> </a:t>
            </a:r>
            <a:r>
              <a:rPr lang="en-US" dirty="0" err="1" smtClean="0"/>
              <a:t>Texte</a:t>
            </a:r>
            <a:r>
              <a:rPr lang="en-US" dirty="0" smtClean="0"/>
              <a:t> </a:t>
            </a:r>
            <a:r>
              <a:rPr lang="en-US" dirty="0" err="1" smtClean="0"/>
              <a:t>Seite</a:t>
            </a:r>
            <a:r>
              <a:rPr lang="en-US" dirty="0" smtClean="0"/>
              <a:t> 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lieb</a:t>
            </a:r>
            <a:r>
              <a:rPr lang="en-US" dirty="0" smtClean="0"/>
              <a:t> – nice</a:t>
            </a:r>
          </a:p>
          <a:p>
            <a:r>
              <a:rPr lang="en-US" dirty="0" smtClean="0"/>
              <a:t>in der </a:t>
            </a:r>
            <a:r>
              <a:rPr lang="en-US" dirty="0" err="1" smtClean="0"/>
              <a:t>Nähe</a:t>
            </a:r>
            <a:r>
              <a:rPr lang="en-US" dirty="0" smtClean="0"/>
              <a:t> von </a:t>
            </a:r>
            <a:r>
              <a:rPr lang="en-US" dirty="0" err="1" smtClean="0"/>
              <a:t>uns</a:t>
            </a:r>
            <a:r>
              <a:rPr lang="en-US" dirty="0" smtClean="0"/>
              <a:t> – close by us</a:t>
            </a:r>
          </a:p>
          <a:p>
            <a:r>
              <a:rPr lang="en-US" dirty="0" err="1" smtClean="0"/>
              <a:t>arbeiten</a:t>
            </a:r>
            <a:r>
              <a:rPr lang="en-US" dirty="0" smtClean="0"/>
              <a:t> – to work</a:t>
            </a:r>
          </a:p>
          <a:p>
            <a:r>
              <a:rPr lang="en-US" dirty="0" err="1" smtClean="0"/>
              <a:t>gern</a:t>
            </a:r>
            <a:r>
              <a:rPr lang="en-US" dirty="0" smtClean="0"/>
              <a:t> – like</a:t>
            </a:r>
          </a:p>
          <a:p>
            <a:r>
              <a:rPr lang="en-US" dirty="0" err="1" smtClean="0"/>
              <a:t>noch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– still likes</a:t>
            </a:r>
          </a:p>
          <a:p>
            <a:r>
              <a:rPr lang="en-US" dirty="0" err="1" smtClean="0"/>
              <a:t>waren</a:t>
            </a:r>
            <a:r>
              <a:rPr lang="en-US" dirty="0" smtClean="0"/>
              <a:t> – were</a:t>
            </a:r>
          </a:p>
          <a:p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spricht</a:t>
            </a:r>
            <a:r>
              <a:rPr lang="en-US" dirty="0" smtClean="0"/>
              <a:t> – she speaks</a:t>
            </a:r>
          </a:p>
          <a:p>
            <a:r>
              <a:rPr lang="en-US" dirty="0" smtClean="0"/>
              <a:t>mit </a:t>
            </a:r>
            <a:r>
              <a:rPr lang="en-US" dirty="0" err="1" smtClean="0"/>
              <a:t>uns</a:t>
            </a:r>
            <a:r>
              <a:rPr lang="en-US" dirty="0" smtClean="0"/>
              <a:t> – with 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die </a:t>
            </a:r>
            <a:r>
              <a:rPr lang="en-US" dirty="0" err="1" smtClean="0"/>
              <a:t>Verwandten</a:t>
            </a:r>
            <a:r>
              <a:rPr lang="en-US" dirty="0" smtClean="0"/>
              <a:t> – relatives</a:t>
            </a:r>
          </a:p>
          <a:p>
            <a:r>
              <a:rPr lang="en-US" dirty="0" err="1" smtClean="0"/>
              <a:t>keine</a:t>
            </a:r>
            <a:r>
              <a:rPr lang="en-US" dirty="0" smtClean="0"/>
              <a:t> – no</a:t>
            </a:r>
          </a:p>
          <a:p>
            <a:r>
              <a:rPr lang="en-US" dirty="0" smtClean="0"/>
              <a:t>der </a:t>
            </a:r>
            <a:r>
              <a:rPr lang="en-US" dirty="0" err="1" smtClean="0"/>
              <a:t>Besuch</a:t>
            </a:r>
            <a:r>
              <a:rPr lang="en-US" dirty="0" smtClean="0"/>
              <a:t> – the visit</a:t>
            </a:r>
          </a:p>
          <a:p>
            <a:r>
              <a:rPr lang="en-US" dirty="0" err="1" smtClean="0"/>
              <a:t>bringen</a:t>
            </a:r>
            <a:r>
              <a:rPr lang="en-US" dirty="0" smtClean="0"/>
              <a:t> – to bring</a:t>
            </a:r>
          </a:p>
          <a:p>
            <a:r>
              <a:rPr lang="en-US" dirty="0" smtClean="0"/>
              <a:t>toll – great</a:t>
            </a:r>
          </a:p>
          <a:p>
            <a:r>
              <a:rPr lang="en-US" dirty="0" smtClean="0"/>
              <a:t>das </a:t>
            </a:r>
            <a:r>
              <a:rPr lang="en-US" dirty="0" err="1" smtClean="0"/>
              <a:t>Geschenk</a:t>
            </a:r>
            <a:r>
              <a:rPr lang="en-US" dirty="0" smtClean="0"/>
              <a:t> – the present</a:t>
            </a:r>
          </a:p>
          <a:p>
            <a:endParaRPr lang="en-US" dirty="0"/>
          </a:p>
          <a:p>
            <a:r>
              <a:rPr lang="en-US" dirty="0" err="1" smtClean="0"/>
              <a:t>aber</a:t>
            </a:r>
            <a:r>
              <a:rPr lang="en-US" dirty="0" smtClean="0"/>
              <a:t> – but</a:t>
            </a:r>
          </a:p>
          <a:p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meint</a:t>
            </a:r>
            <a:r>
              <a:rPr lang="en-US" dirty="0"/>
              <a:t> </a:t>
            </a:r>
            <a:r>
              <a:rPr lang="en-US" dirty="0" smtClean="0"/>
              <a:t>– she thinks, she is of the opinion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228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35554211"/>
              </p:ext>
            </p:extLst>
          </p:nvPr>
        </p:nvGraphicFramePr>
        <p:xfrm>
          <a:off x="457200" y="324805"/>
          <a:ext cx="3657600" cy="630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47465000"/>
              </p:ext>
            </p:extLst>
          </p:nvPr>
        </p:nvGraphicFramePr>
        <p:xfrm>
          <a:off x="4419600" y="322664"/>
          <a:ext cx="3657600" cy="6319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63625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023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18198318"/>
              </p:ext>
            </p:extLst>
          </p:nvPr>
        </p:nvGraphicFramePr>
        <p:xfrm>
          <a:off x="457200" y="324805"/>
          <a:ext cx="3657598" cy="630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58070725"/>
              </p:ext>
            </p:extLst>
          </p:nvPr>
        </p:nvGraphicFramePr>
        <p:xfrm>
          <a:off x="4419600" y="322664"/>
          <a:ext cx="3657598" cy="6319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63625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345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verb, subject, direct object (accusative)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suche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Hose.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Die Hose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leider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teuer</a:t>
            </a:r>
            <a:r>
              <a:rPr lang="en-US" dirty="0" smtClean="0"/>
              <a:t>.  (</a:t>
            </a:r>
            <a:r>
              <a:rPr lang="en-US" dirty="0" err="1" smtClean="0"/>
              <a:t>leider</a:t>
            </a:r>
            <a:r>
              <a:rPr lang="en-US" dirty="0" smtClean="0"/>
              <a:t> = unfortunately  (adverb))</a:t>
            </a:r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 err="1" smtClean="0"/>
              <a:t>Brauchst</a:t>
            </a:r>
            <a:r>
              <a:rPr lang="en-US" dirty="0" smtClean="0"/>
              <a:t> du </a:t>
            </a:r>
            <a:r>
              <a:rPr lang="en-US" dirty="0" err="1" smtClean="0"/>
              <a:t>eine</a:t>
            </a:r>
            <a:r>
              <a:rPr lang="en-US" dirty="0" smtClean="0"/>
              <a:t> Shorts </a:t>
            </a:r>
            <a:r>
              <a:rPr lang="en-US" dirty="0" err="1" smtClean="0"/>
              <a:t>für</a:t>
            </a:r>
            <a:r>
              <a:rPr lang="en-US" dirty="0" smtClean="0"/>
              <a:t> den </a:t>
            </a:r>
            <a:r>
              <a:rPr lang="en-US" dirty="0" err="1" smtClean="0"/>
              <a:t>Sommer</a:t>
            </a:r>
            <a:r>
              <a:rPr lang="en-US" dirty="0" smtClean="0"/>
              <a:t>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Nein.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schon</a:t>
            </a:r>
            <a:r>
              <a:rPr lang="en-US" dirty="0" smtClean="0"/>
              <a:t> </a:t>
            </a:r>
            <a:r>
              <a:rPr lang="en-US" dirty="0" err="1" smtClean="0"/>
              <a:t>Zwei</a:t>
            </a:r>
            <a:r>
              <a:rPr lang="en-US" dirty="0" smtClean="0"/>
              <a:t>. </a:t>
            </a:r>
          </a:p>
          <a:p>
            <a:pPr marL="114300" indent="0">
              <a:buNone/>
            </a:pP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Peter </a:t>
            </a:r>
            <a:r>
              <a:rPr lang="en-US" dirty="0" err="1" smtClean="0"/>
              <a:t>möchte</a:t>
            </a:r>
            <a:r>
              <a:rPr lang="en-US" dirty="0" smtClean="0"/>
              <a:t> </a:t>
            </a:r>
            <a:r>
              <a:rPr lang="en-US" dirty="0" err="1" smtClean="0"/>
              <a:t>neue</a:t>
            </a:r>
            <a:r>
              <a:rPr lang="en-US" dirty="0" smtClean="0"/>
              <a:t> </a:t>
            </a:r>
            <a:r>
              <a:rPr lang="en-US" dirty="0" err="1" smtClean="0"/>
              <a:t>Turnschuhe</a:t>
            </a:r>
            <a:r>
              <a:rPr lang="en-US" dirty="0" smtClean="0"/>
              <a:t> </a:t>
            </a:r>
            <a:r>
              <a:rPr lang="en-US" dirty="0" err="1" smtClean="0"/>
              <a:t>kaufen</a:t>
            </a:r>
            <a:r>
              <a:rPr lang="en-US" dirty="0" smtClean="0"/>
              <a:t>.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Der </a:t>
            </a:r>
            <a:r>
              <a:rPr lang="en-US" dirty="0" err="1" smtClean="0"/>
              <a:t>Schuhladen</a:t>
            </a:r>
            <a:r>
              <a:rPr lang="en-US" dirty="0" smtClean="0"/>
              <a:t> hat seine </a:t>
            </a:r>
            <a:r>
              <a:rPr lang="en-US" dirty="0" err="1" smtClean="0"/>
              <a:t>Größe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.  </a:t>
            </a:r>
          </a:p>
          <a:p>
            <a:pPr marL="411480" lvl="1" indent="0">
              <a:buNone/>
            </a:pPr>
            <a:r>
              <a:rPr lang="en-US" dirty="0" smtClean="0"/>
              <a:t>   (</a:t>
            </a:r>
            <a:r>
              <a:rPr lang="en-US" dirty="0" err="1" smtClean="0"/>
              <a:t>Schuhladen</a:t>
            </a:r>
            <a:r>
              <a:rPr lang="en-US" dirty="0" smtClean="0"/>
              <a:t> – </a:t>
            </a:r>
            <a:r>
              <a:rPr lang="en-US" dirty="0" err="1" smtClean="0"/>
              <a:t>shoestore</a:t>
            </a:r>
            <a:r>
              <a:rPr lang="en-US" dirty="0" smtClean="0"/>
              <a:t>; die </a:t>
            </a:r>
            <a:r>
              <a:rPr lang="en-US" dirty="0" err="1" smtClean="0"/>
              <a:t>Größe</a:t>
            </a:r>
            <a:r>
              <a:rPr lang="en-US" dirty="0" smtClean="0"/>
              <a:t> – the size)</a:t>
            </a:r>
          </a:p>
          <a:p>
            <a:pPr marL="411480" lvl="1" indent="0">
              <a:buNone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Wie </a:t>
            </a:r>
            <a:r>
              <a:rPr lang="en-US" dirty="0" err="1" smtClean="0"/>
              <a:t>findest</a:t>
            </a:r>
            <a:r>
              <a:rPr lang="en-US" dirty="0" smtClean="0"/>
              <a:t> du </a:t>
            </a:r>
            <a:r>
              <a:rPr lang="en-US" dirty="0" err="1" smtClean="0"/>
              <a:t>meinen</a:t>
            </a:r>
            <a:r>
              <a:rPr lang="en-US" dirty="0" smtClean="0"/>
              <a:t> Rock?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Den </a:t>
            </a:r>
            <a:r>
              <a:rPr lang="en-US" dirty="0" err="1" smtClean="0"/>
              <a:t>finde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total </a:t>
            </a:r>
            <a:r>
              <a:rPr lang="en-US" dirty="0" err="1" smtClean="0"/>
              <a:t>hübsch</a:t>
            </a:r>
            <a:r>
              <a:rPr lang="en-US" dirty="0" smtClean="0"/>
              <a:t>.</a:t>
            </a:r>
          </a:p>
          <a:p>
            <a:pPr marL="571500" indent="-457200">
              <a:buFont typeface="+mj-lt"/>
              <a:buAutoNum type="arabicPeriod"/>
            </a:pP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Wie </a:t>
            </a:r>
            <a:r>
              <a:rPr lang="en-US" dirty="0" err="1" smtClean="0"/>
              <a:t>gefällt</a:t>
            </a:r>
            <a:r>
              <a:rPr lang="en-US" dirty="0" smtClean="0"/>
              <a:t> </a:t>
            </a:r>
            <a:r>
              <a:rPr lang="en-US" dirty="0" err="1" smtClean="0"/>
              <a:t>dir</a:t>
            </a:r>
            <a:r>
              <a:rPr lang="en-US" dirty="0" smtClean="0"/>
              <a:t>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Jacke</a:t>
            </a:r>
            <a:r>
              <a:rPr lang="en-US" dirty="0" smtClean="0"/>
              <a:t>?   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smtClean="0">
                <a:solidFill>
                  <a:srgbClr val="008000"/>
                </a:solidFill>
              </a:rPr>
              <a:t> for </a:t>
            </a:r>
            <a:r>
              <a:rPr lang="en-US" i="1" dirty="0" err="1" smtClean="0">
                <a:solidFill>
                  <a:srgbClr val="008000"/>
                </a:solidFill>
              </a:rPr>
              <a:t>gefallen</a:t>
            </a:r>
            <a:r>
              <a:rPr lang="en-US" dirty="0" smtClean="0">
                <a:solidFill>
                  <a:srgbClr val="008000"/>
                </a:solidFill>
              </a:rPr>
              <a:t> use the translation: </a:t>
            </a:r>
            <a:r>
              <a:rPr lang="en-US" i="1" dirty="0" smtClean="0">
                <a:solidFill>
                  <a:srgbClr val="008000"/>
                </a:solidFill>
              </a:rPr>
              <a:t>to appeal, to please </a:t>
            </a:r>
            <a:r>
              <a:rPr lang="en-US" dirty="0" smtClean="0">
                <a:solidFill>
                  <a:srgbClr val="008000"/>
                </a:solidFill>
              </a:rPr>
              <a:t>when asking questions for    </a:t>
            </a:r>
          </a:p>
          <a:p>
            <a:pPr marL="114300" indent="0">
              <a:buNone/>
            </a:pP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        subject and direct object 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err="1" smtClean="0"/>
              <a:t>Deine</a:t>
            </a:r>
            <a:r>
              <a:rPr lang="en-US" dirty="0" smtClean="0"/>
              <a:t> </a:t>
            </a:r>
            <a:r>
              <a:rPr lang="en-US" dirty="0" err="1" smtClean="0"/>
              <a:t>Jacke</a:t>
            </a:r>
            <a:r>
              <a:rPr lang="en-US" dirty="0" smtClean="0"/>
              <a:t> </a:t>
            </a:r>
            <a:r>
              <a:rPr lang="en-US" dirty="0" err="1" smtClean="0"/>
              <a:t>gefällt</a:t>
            </a:r>
            <a:r>
              <a:rPr lang="en-US" dirty="0" smtClean="0"/>
              <a:t> </a:t>
            </a:r>
            <a:r>
              <a:rPr lang="en-US" dirty="0" err="1" smtClean="0"/>
              <a:t>mir</a:t>
            </a:r>
            <a:r>
              <a:rPr lang="en-US" dirty="0" smtClean="0"/>
              <a:t> prima!</a:t>
            </a:r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92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40457845"/>
              </p:ext>
            </p:extLst>
          </p:nvPr>
        </p:nvGraphicFramePr>
        <p:xfrm>
          <a:off x="457200" y="324805"/>
          <a:ext cx="3657598" cy="630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79105793"/>
              </p:ext>
            </p:extLst>
          </p:nvPr>
        </p:nvGraphicFramePr>
        <p:xfrm>
          <a:off x="4419600" y="322664"/>
          <a:ext cx="3657598" cy="6319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63625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977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Beschreibe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Wie </a:t>
            </a:r>
            <a:r>
              <a:rPr lang="en-US" dirty="0" err="1" smtClean="0"/>
              <a:t>sieht</a:t>
            </a:r>
            <a:r>
              <a:rPr lang="en-US" dirty="0" smtClean="0"/>
              <a:t> der </a:t>
            </a:r>
            <a:r>
              <a:rPr lang="en-US" dirty="0" err="1" smtClean="0"/>
              <a:t>Stuhl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?</a:t>
            </a:r>
          </a:p>
          <a:p>
            <a:r>
              <a:rPr lang="en-US" dirty="0" smtClean="0"/>
              <a:t>(appearance)</a:t>
            </a:r>
          </a:p>
          <a:p>
            <a:endParaRPr lang="en-US" dirty="0" smtClean="0"/>
          </a:p>
          <a:p>
            <a:r>
              <a:rPr lang="en-US" u="sng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Klein.</a:t>
            </a:r>
          </a:p>
          <a:p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braun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kaputt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neu</a:t>
            </a:r>
            <a:endParaRPr lang="en-US" dirty="0" smtClean="0"/>
          </a:p>
          <a:p>
            <a:r>
              <a:rPr lang="en-US" dirty="0" smtClean="0"/>
              <a:t>… alt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groß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599" y="1536192"/>
            <a:ext cx="3919369" cy="4590288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 smtClean="0"/>
              <a:t>Wie </a:t>
            </a:r>
            <a:r>
              <a:rPr lang="en-US" u="sng" dirty="0" err="1" smtClean="0"/>
              <a:t>findest</a:t>
            </a:r>
            <a:r>
              <a:rPr lang="en-US" u="sng" dirty="0" smtClean="0"/>
              <a:t> du </a:t>
            </a:r>
            <a:r>
              <a:rPr lang="en-US" dirty="0" smtClean="0"/>
              <a:t>den </a:t>
            </a:r>
            <a:r>
              <a:rPr lang="en-US" dirty="0" err="1" smtClean="0"/>
              <a:t>Stuhl</a:t>
            </a:r>
            <a:r>
              <a:rPr lang="en-US" dirty="0" smtClean="0"/>
              <a:t>?</a:t>
            </a:r>
          </a:p>
          <a:p>
            <a:pPr marL="114300" indent="0">
              <a:buNone/>
            </a:pPr>
            <a:r>
              <a:rPr lang="en-US" dirty="0" smtClean="0"/>
              <a:t>(</a:t>
            </a:r>
            <a:r>
              <a:rPr lang="en-US" u="sng" dirty="0" smtClean="0"/>
              <a:t>What do you think of </a:t>
            </a:r>
            <a:r>
              <a:rPr lang="en-US" dirty="0" smtClean="0"/>
              <a:t>…)</a:t>
            </a:r>
          </a:p>
          <a:p>
            <a:r>
              <a:rPr lang="en-US" dirty="0" smtClean="0"/>
              <a:t>(opinion)</a:t>
            </a:r>
          </a:p>
          <a:p>
            <a:endParaRPr lang="en-US" dirty="0" smtClean="0"/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finde</a:t>
            </a:r>
            <a:r>
              <a:rPr lang="en-US" dirty="0" smtClean="0"/>
              <a:t> den </a:t>
            </a:r>
            <a:r>
              <a:rPr lang="en-US" dirty="0" err="1" smtClean="0"/>
              <a:t>Stuhl</a:t>
            </a:r>
            <a:r>
              <a:rPr lang="en-US" dirty="0" smtClean="0"/>
              <a:t> </a:t>
            </a:r>
            <a:r>
              <a:rPr lang="en-US" dirty="0" err="1" smtClean="0"/>
              <a:t>schön</a:t>
            </a:r>
            <a:r>
              <a:rPr lang="en-US" dirty="0" smtClean="0"/>
              <a:t>. </a:t>
            </a:r>
          </a:p>
          <a:p>
            <a:pPr marL="114300" indent="0">
              <a:buNone/>
            </a:pPr>
            <a:r>
              <a:rPr lang="en-US" dirty="0" smtClean="0"/>
              <a:t>   (I find the chair pretty.)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finde</a:t>
            </a:r>
            <a:r>
              <a:rPr lang="en-US" dirty="0" smtClean="0"/>
              <a:t> den </a:t>
            </a:r>
            <a:r>
              <a:rPr lang="en-US" dirty="0" err="1" smtClean="0"/>
              <a:t>Stuhl</a:t>
            </a:r>
            <a:r>
              <a:rPr lang="en-US" dirty="0" smtClean="0"/>
              <a:t> </a:t>
            </a:r>
            <a:r>
              <a:rPr lang="en-US" dirty="0" err="1" smtClean="0"/>
              <a:t>häßlich</a:t>
            </a:r>
            <a:r>
              <a:rPr lang="en-US" dirty="0" smtClean="0"/>
              <a:t>. </a:t>
            </a:r>
          </a:p>
          <a:p>
            <a:r>
              <a:rPr lang="en-US" dirty="0" smtClean="0"/>
              <a:t>…. </a:t>
            </a:r>
            <a:r>
              <a:rPr lang="en-US" dirty="0" err="1" smtClean="0"/>
              <a:t>bequem</a:t>
            </a:r>
            <a:endParaRPr lang="en-US" dirty="0" smtClean="0"/>
          </a:p>
          <a:p>
            <a:r>
              <a:rPr lang="en-US" dirty="0" smtClean="0"/>
              <a:t>….</a:t>
            </a:r>
            <a:r>
              <a:rPr lang="en-US" dirty="0" err="1" smtClean="0"/>
              <a:t>unbequem</a:t>
            </a:r>
            <a:endParaRPr lang="en-US" dirty="0" smtClean="0"/>
          </a:p>
          <a:p>
            <a:r>
              <a:rPr lang="en-US" dirty="0" smtClean="0"/>
              <a:t>… gut 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nicht</a:t>
            </a:r>
            <a:r>
              <a:rPr lang="en-US" dirty="0" smtClean="0"/>
              <a:t> gut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425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3 </a:t>
            </a:r>
            <a:r>
              <a:rPr lang="en-US" sz="3600" dirty="0" err="1" smtClean="0"/>
              <a:t>Gruppen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8650" indent="-514350">
              <a:buFont typeface="+mj-lt"/>
              <a:buAutoNum type="arabicPeriod"/>
            </a:pPr>
            <a:r>
              <a:rPr lang="en-US" sz="2800" dirty="0" smtClean="0"/>
              <a:t>Chris, Nate, Crystal, Justin, Cameron, Sydney, </a:t>
            </a:r>
            <a:r>
              <a:rPr lang="en-US" sz="2800" dirty="0" err="1" smtClean="0"/>
              <a:t>Shelbi</a:t>
            </a:r>
            <a:r>
              <a:rPr lang="en-US" sz="2800" dirty="0" smtClean="0"/>
              <a:t>, </a:t>
            </a:r>
            <a:r>
              <a:rPr lang="en-US" sz="2800" dirty="0" err="1" smtClean="0"/>
              <a:t>Markis</a:t>
            </a:r>
            <a:r>
              <a:rPr lang="en-US" sz="2800" dirty="0" smtClean="0"/>
              <a:t>, </a:t>
            </a:r>
            <a:r>
              <a:rPr lang="en-US" sz="2800" dirty="0" err="1" smtClean="0"/>
              <a:t>Melaney</a:t>
            </a:r>
            <a:r>
              <a:rPr lang="en-US" sz="2800" dirty="0" smtClean="0"/>
              <a:t>, Mark, </a:t>
            </a:r>
            <a:r>
              <a:rPr lang="en-US" sz="2800" dirty="0" err="1" smtClean="0"/>
              <a:t>Daijah</a:t>
            </a:r>
            <a:endParaRPr lang="en-US" sz="2800" dirty="0" smtClean="0"/>
          </a:p>
          <a:p>
            <a:pPr marL="114300" indent="0">
              <a:buNone/>
            </a:pPr>
            <a:endParaRPr lang="en-US" sz="2800" dirty="0" smtClean="0"/>
          </a:p>
          <a:p>
            <a:pPr marL="628650" indent="-514350">
              <a:buFont typeface="+mj-lt"/>
              <a:buAutoNum type="arabicPeriod"/>
            </a:pPr>
            <a:r>
              <a:rPr lang="en-US" sz="2800" dirty="0" err="1" smtClean="0"/>
              <a:t>Rayquael</a:t>
            </a:r>
            <a:r>
              <a:rPr lang="en-US" sz="2800" dirty="0" smtClean="0"/>
              <a:t>,</a:t>
            </a:r>
            <a:r>
              <a:rPr lang="en-US" sz="2800" dirty="0"/>
              <a:t> </a:t>
            </a:r>
            <a:r>
              <a:rPr lang="en-US" sz="2800" dirty="0" err="1" smtClean="0"/>
              <a:t>Casean</a:t>
            </a:r>
            <a:r>
              <a:rPr lang="en-US" sz="2800" dirty="0" smtClean="0"/>
              <a:t>, </a:t>
            </a:r>
            <a:r>
              <a:rPr lang="en-US" sz="2800" dirty="0" err="1" smtClean="0"/>
              <a:t>Dimitri</a:t>
            </a:r>
            <a:r>
              <a:rPr lang="en-US" sz="2800" dirty="0" smtClean="0"/>
              <a:t>, Victoria, </a:t>
            </a:r>
            <a:r>
              <a:rPr lang="en-US" sz="2800" dirty="0" err="1" smtClean="0"/>
              <a:t>Ameer</a:t>
            </a:r>
            <a:r>
              <a:rPr lang="en-US" sz="2800" dirty="0" smtClean="0"/>
              <a:t>, </a:t>
            </a:r>
            <a:r>
              <a:rPr lang="en-US" sz="2800" dirty="0" err="1" smtClean="0"/>
              <a:t>Shakeya</a:t>
            </a:r>
            <a:r>
              <a:rPr lang="en-US" sz="2800" dirty="0" smtClean="0"/>
              <a:t>, Remy, </a:t>
            </a:r>
            <a:r>
              <a:rPr lang="en-US" sz="2800" dirty="0" err="1" smtClean="0"/>
              <a:t>Shantysia</a:t>
            </a:r>
            <a:r>
              <a:rPr lang="en-US" sz="2800" dirty="0" smtClean="0"/>
              <a:t>, </a:t>
            </a:r>
            <a:r>
              <a:rPr lang="en-US" sz="2800" dirty="0" err="1" smtClean="0"/>
              <a:t>Juwan</a:t>
            </a:r>
            <a:r>
              <a:rPr lang="en-US" sz="2800" dirty="0" smtClean="0"/>
              <a:t>, </a:t>
            </a:r>
            <a:r>
              <a:rPr lang="en-US" sz="2800" dirty="0" err="1" smtClean="0"/>
              <a:t>Kamryn</a:t>
            </a:r>
            <a:endParaRPr lang="en-US" sz="2800" dirty="0" smtClean="0"/>
          </a:p>
          <a:p>
            <a:pPr marL="628650" indent="-514350">
              <a:buFont typeface="+mj-lt"/>
              <a:buAutoNum type="arabicPeriod"/>
            </a:pPr>
            <a:endParaRPr lang="en-US" sz="2800" dirty="0"/>
          </a:p>
          <a:p>
            <a:pPr marL="628650" indent="-514350">
              <a:buFont typeface="+mj-lt"/>
              <a:buAutoNum type="arabicPeriod"/>
            </a:pPr>
            <a:r>
              <a:rPr lang="en-US" sz="2800" dirty="0"/>
              <a:t>Keith, </a:t>
            </a:r>
            <a:r>
              <a:rPr lang="en-US" sz="2800" dirty="0" err="1"/>
              <a:t>Tiera</a:t>
            </a:r>
            <a:r>
              <a:rPr lang="en-US" sz="2800" dirty="0"/>
              <a:t>, Malik, </a:t>
            </a:r>
            <a:r>
              <a:rPr lang="en-US" sz="2800" dirty="0" err="1"/>
              <a:t>Demorea</a:t>
            </a:r>
            <a:r>
              <a:rPr lang="en-US" sz="2800" dirty="0"/>
              <a:t>, </a:t>
            </a:r>
            <a:r>
              <a:rPr lang="en-US" sz="2800" dirty="0" err="1"/>
              <a:t>Akia</a:t>
            </a:r>
            <a:r>
              <a:rPr lang="en-US" sz="2800" dirty="0"/>
              <a:t>, </a:t>
            </a:r>
            <a:r>
              <a:rPr lang="en-US" sz="2800" dirty="0" err="1"/>
              <a:t>Devonte</a:t>
            </a:r>
            <a:r>
              <a:rPr lang="en-US" sz="2800" dirty="0"/>
              <a:t>, Bryan, Jessica R., Jessica P., </a:t>
            </a:r>
            <a:r>
              <a:rPr lang="en-US" sz="2800" dirty="0" err="1"/>
              <a:t>Jamee</a:t>
            </a:r>
            <a:endParaRPr lang="en-US" sz="2800" dirty="0"/>
          </a:p>
          <a:p>
            <a:pPr marL="628650" indent="-514350">
              <a:buFont typeface="+mj-lt"/>
              <a:buAutoNum type="arabicPeriod"/>
            </a:pPr>
            <a:endParaRPr lang="en-US" dirty="0" smtClean="0"/>
          </a:p>
          <a:p>
            <a:pPr marL="6286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0458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 (first page)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cover page</a:t>
            </a:r>
          </a:p>
          <a:p>
            <a:r>
              <a:rPr lang="en-US" dirty="0" smtClean="0"/>
              <a:t>content page</a:t>
            </a:r>
          </a:p>
          <a:p>
            <a:r>
              <a:rPr lang="en-US" dirty="0" smtClean="0"/>
              <a:t>running grade records</a:t>
            </a:r>
          </a:p>
          <a:p>
            <a:r>
              <a:rPr lang="en-US" dirty="0" smtClean="0"/>
              <a:t>unit reflections</a:t>
            </a:r>
          </a:p>
          <a:p>
            <a:r>
              <a:rPr lang="en-US" dirty="0" smtClean="0"/>
              <a:t>all quizzes with corrections on the back</a:t>
            </a:r>
          </a:p>
          <a:p>
            <a:r>
              <a:rPr lang="en-US" dirty="0" smtClean="0"/>
              <a:t>all unit assessments – handouts, notes etc.</a:t>
            </a:r>
          </a:p>
          <a:p>
            <a:pPr lvl="1"/>
            <a:r>
              <a:rPr lang="en-US" dirty="0" err="1" smtClean="0"/>
              <a:t>Kapitel</a:t>
            </a:r>
            <a:r>
              <a:rPr lang="en-US" dirty="0" smtClean="0"/>
              <a:t> 2 Test</a:t>
            </a:r>
          </a:p>
          <a:p>
            <a:r>
              <a:rPr lang="en-US" dirty="0" smtClean="0"/>
              <a:t>your choice of work – that shows your growth in German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worksheets – with corrections ch.2 (2/4)</a:t>
            </a:r>
          </a:p>
          <a:p>
            <a:r>
              <a:rPr lang="en-US" dirty="0"/>
              <a:t>report about a </a:t>
            </a:r>
            <a:r>
              <a:rPr lang="en-US" dirty="0" smtClean="0"/>
              <a:t>classmate, free</a:t>
            </a:r>
            <a:r>
              <a:rPr lang="en-US" dirty="0"/>
              <a:t>-time activities: first </a:t>
            </a:r>
            <a:r>
              <a:rPr lang="en-US" dirty="0" smtClean="0"/>
              <a:t>draft with teachers corrections </a:t>
            </a:r>
            <a:r>
              <a:rPr lang="en-US" dirty="0"/>
              <a:t>and </a:t>
            </a:r>
            <a:r>
              <a:rPr lang="en-US" dirty="0" smtClean="0"/>
              <a:t>rewrite (</a:t>
            </a:r>
            <a:r>
              <a:rPr lang="en-US" dirty="0"/>
              <a:t>2/4)</a:t>
            </a:r>
          </a:p>
          <a:p>
            <a:r>
              <a:rPr lang="en-US" dirty="0"/>
              <a:t>signed progress report (2/25/</a:t>
            </a:r>
            <a:r>
              <a:rPr lang="en-US" dirty="0" smtClean="0"/>
              <a:t>2013 &amp; 3/22 2013)</a:t>
            </a:r>
          </a:p>
          <a:p>
            <a:r>
              <a:rPr lang="en-US" dirty="0" smtClean="0"/>
              <a:t>report about classmate, school schedule: first draft with teachers correction and rewrite (3/26)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56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 (continue)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report about classmate, </a:t>
            </a:r>
            <a:r>
              <a:rPr lang="en-US" dirty="0" smtClean="0"/>
              <a:t>likes and dislikes of classes, favorite classes and other favorite things - first draft (due 3/28) </a:t>
            </a:r>
            <a:r>
              <a:rPr lang="en-US" dirty="0"/>
              <a:t>with teachers correction and rewrite </a:t>
            </a:r>
            <a:r>
              <a:rPr lang="en-US" dirty="0" smtClean="0"/>
              <a:t>(still to come)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German Report card (4/18) with notes and “grades”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04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862" y="28211"/>
            <a:ext cx="7620000" cy="898083"/>
          </a:xfrm>
        </p:spPr>
        <p:txBody>
          <a:bodyPr/>
          <a:lstStyle/>
          <a:p>
            <a:r>
              <a:rPr lang="en-US" sz="2400" dirty="0" smtClean="0"/>
              <a:t>finding the subject &amp; direct object: 3 steps you should take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29462"/>
            <a:ext cx="3657600" cy="4590288"/>
          </a:xfrm>
        </p:spPr>
        <p:txBody>
          <a:bodyPr>
            <a:noAutofit/>
          </a:bodyPr>
          <a:lstStyle/>
          <a:p>
            <a:r>
              <a:rPr lang="en-US" sz="1800" dirty="0" smtClean="0"/>
              <a:t>Was </a:t>
            </a:r>
            <a:r>
              <a:rPr lang="en-US" sz="1800" dirty="0" err="1" smtClean="0">
                <a:solidFill>
                  <a:srgbClr val="3366FF"/>
                </a:solidFill>
              </a:rPr>
              <a:t>kostet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008000"/>
                </a:solidFill>
              </a:rPr>
              <a:t>der </a:t>
            </a:r>
            <a:r>
              <a:rPr lang="en-US" sz="1800" dirty="0" err="1" smtClean="0">
                <a:solidFill>
                  <a:srgbClr val="008000"/>
                </a:solidFill>
              </a:rPr>
              <a:t>Gürtel</a:t>
            </a:r>
            <a:r>
              <a:rPr lang="en-US" sz="1800" dirty="0" smtClean="0"/>
              <a:t>?</a:t>
            </a:r>
          </a:p>
          <a:p>
            <a:r>
              <a:rPr lang="en-US" sz="1800" dirty="0" err="1" smtClean="0"/>
              <a:t>Er</a:t>
            </a: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rgbClr val="3366FF"/>
                </a:solidFill>
              </a:rPr>
              <a:t>kostet</a:t>
            </a:r>
            <a:r>
              <a:rPr lang="en-US" sz="1800" dirty="0" smtClean="0"/>
              <a:t> 20 Euro.</a:t>
            </a:r>
          </a:p>
          <a:p>
            <a:endParaRPr lang="en-US" sz="1800" dirty="0"/>
          </a:p>
          <a:p>
            <a:r>
              <a:rPr lang="en-US" sz="1800" dirty="0" err="1" smtClean="0">
                <a:solidFill>
                  <a:srgbClr val="008000"/>
                </a:solidFill>
              </a:rPr>
              <a:t>Ich</a:t>
            </a: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rgbClr val="3366FF"/>
                </a:solidFill>
              </a:rPr>
              <a:t>möchte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6600"/>
                </a:solidFill>
              </a:rPr>
              <a:t>den </a:t>
            </a:r>
            <a:r>
              <a:rPr lang="en-US" sz="1800" dirty="0" err="1" smtClean="0">
                <a:solidFill>
                  <a:srgbClr val="FF6600"/>
                </a:solidFill>
              </a:rPr>
              <a:t>Pulli</a:t>
            </a:r>
            <a:r>
              <a:rPr lang="en-US" sz="1800" dirty="0" smtClean="0">
                <a:solidFill>
                  <a:srgbClr val="FF6600"/>
                </a:solidFill>
              </a:rPr>
              <a:t>.</a:t>
            </a:r>
          </a:p>
          <a:p>
            <a:r>
              <a:rPr lang="en-US" sz="1800" dirty="0" smtClean="0">
                <a:solidFill>
                  <a:srgbClr val="FF6600"/>
                </a:solidFill>
              </a:rPr>
              <a:t>So </a:t>
            </a:r>
            <a:r>
              <a:rPr lang="en-US" sz="1800" dirty="0" err="1" smtClean="0">
                <a:solidFill>
                  <a:srgbClr val="FF6600"/>
                </a:solidFill>
              </a:rPr>
              <a:t>einen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Pulli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3366FF"/>
                </a:solidFill>
              </a:rPr>
              <a:t>möchte</a:t>
            </a: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rgbClr val="008000"/>
                </a:solidFill>
              </a:rPr>
              <a:t>ich</a:t>
            </a:r>
            <a:r>
              <a:rPr lang="en-US" sz="1800" dirty="0" smtClean="0"/>
              <a:t> </a:t>
            </a:r>
            <a:r>
              <a:rPr lang="en-US" sz="1800" dirty="0" err="1" smtClean="0"/>
              <a:t>auch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r>
              <a:rPr lang="en-US" sz="1800" dirty="0" smtClean="0">
                <a:solidFill>
                  <a:srgbClr val="008000"/>
                </a:solidFill>
              </a:rPr>
              <a:t>Das T-Shirt </a:t>
            </a:r>
            <a:r>
              <a:rPr lang="en-US" sz="1800" dirty="0" err="1" smtClean="0">
                <a:solidFill>
                  <a:srgbClr val="3366FF"/>
                </a:solidFill>
              </a:rPr>
              <a:t>kostet</a:t>
            </a:r>
            <a:r>
              <a:rPr lang="en-US" sz="1800" dirty="0" smtClean="0"/>
              <a:t> 10 Euro.</a:t>
            </a:r>
          </a:p>
          <a:p>
            <a:r>
              <a:rPr lang="en-US" sz="1800" dirty="0" smtClean="0">
                <a:solidFill>
                  <a:srgbClr val="008000"/>
                </a:solidFill>
              </a:rPr>
              <a:t>Das T-Shirt </a:t>
            </a:r>
            <a:r>
              <a:rPr lang="en-US" sz="1800" dirty="0" err="1" smtClean="0">
                <a:solidFill>
                  <a:srgbClr val="3366FF"/>
                </a:solidFill>
              </a:rPr>
              <a:t>ist</a:t>
            </a:r>
            <a:r>
              <a:rPr lang="en-US" sz="1800" dirty="0" smtClean="0">
                <a:solidFill>
                  <a:srgbClr val="3366FF"/>
                </a:solidFill>
              </a:rPr>
              <a:t> </a:t>
            </a:r>
            <a:r>
              <a:rPr lang="en-US" sz="1800" dirty="0" err="1" smtClean="0"/>
              <a:t>billig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r>
              <a:rPr lang="en-US" sz="1800" dirty="0" smtClean="0">
                <a:solidFill>
                  <a:srgbClr val="008000"/>
                </a:solidFill>
              </a:rPr>
              <a:t>Die Boutique </a:t>
            </a:r>
            <a:r>
              <a:rPr lang="en-US" sz="1800" dirty="0" smtClean="0">
                <a:solidFill>
                  <a:srgbClr val="3366FF"/>
                </a:solidFill>
              </a:rPr>
              <a:t>hat </a:t>
            </a:r>
            <a:r>
              <a:rPr lang="en-US" sz="1800" dirty="0" smtClean="0">
                <a:solidFill>
                  <a:srgbClr val="FF6600"/>
                </a:solidFill>
              </a:rPr>
              <a:t>die </a:t>
            </a:r>
            <a:r>
              <a:rPr lang="en-US" sz="1800" dirty="0" err="1" smtClean="0">
                <a:solidFill>
                  <a:srgbClr val="FF6600"/>
                </a:solidFill>
              </a:rPr>
              <a:t>Bluse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smtClean="0"/>
              <a:t>in </a:t>
            </a:r>
            <a:r>
              <a:rPr lang="en-US" sz="1800" dirty="0" err="1" smtClean="0"/>
              <a:t>Blau</a:t>
            </a:r>
            <a:r>
              <a:rPr lang="en-US" sz="1800" dirty="0" smtClean="0"/>
              <a:t>.</a:t>
            </a:r>
          </a:p>
          <a:p>
            <a:r>
              <a:rPr lang="en-US" sz="1800" dirty="0" smtClean="0">
                <a:solidFill>
                  <a:srgbClr val="FF6600"/>
                </a:solidFill>
              </a:rPr>
              <a:t>Die </a:t>
            </a:r>
            <a:r>
              <a:rPr lang="en-US" sz="1800" dirty="0" err="1" smtClean="0">
                <a:solidFill>
                  <a:srgbClr val="FF6600"/>
                </a:solidFill>
              </a:rPr>
              <a:t>Bluse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smtClean="0">
                <a:solidFill>
                  <a:srgbClr val="3366FF"/>
                </a:solidFill>
              </a:rPr>
              <a:t>hat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008000"/>
                </a:solidFill>
              </a:rPr>
              <a:t>Gabi</a:t>
            </a:r>
            <a:r>
              <a:rPr lang="en-US" sz="1800" dirty="0" smtClean="0"/>
              <a:t> </a:t>
            </a:r>
            <a:r>
              <a:rPr lang="en-US" sz="1800" dirty="0" err="1" smtClean="0"/>
              <a:t>auch</a:t>
            </a:r>
            <a:r>
              <a:rPr lang="en-US" sz="1800" dirty="0" smtClean="0"/>
              <a:t>.</a:t>
            </a:r>
          </a:p>
          <a:p>
            <a:r>
              <a:rPr lang="en-US" sz="1800" dirty="0" smtClean="0">
                <a:solidFill>
                  <a:srgbClr val="3366FF"/>
                </a:solidFill>
              </a:rPr>
              <a:t>1. verb: hat (has)</a:t>
            </a:r>
          </a:p>
          <a:p>
            <a:r>
              <a:rPr lang="en-US" sz="1800" dirty="0" smtClean="0">
                <a:solidFill>
                  <a:srgbClr val="008000"/>
                </a:solidFill>
              </a:rPr>
              <a:t>2</a:t>
            </a:r>
            <a:r>
              <a:rPr lang="en-US" sz="1800" u="sng" dirty="0" smtClean="0">
                <a:solidFill>
                  <a:srgbClr val="008000"/>
                </a:solidFill>
              </a:rPr>
              <a:t>. Who/What </a:t>
            </a:r>
            <a:r>
              <a:rPr lang="en-US" sz="1800" dirty="0" smtClean="0">
                <a:solidFill>
                  <a:srgbClr val="008000"/>
                </a:solidFill>
              </a:rPr>
              <a:t>has? = subject = die Boutique</a:t>
            </a:r>
          </a:p>
          <a:p>
            <a:r>
              <a:rPr lang="en-US" sz="1800" dirty="0" smtClean="0">
                <a:solidFill>
                  <a:srgbClr val="FF6600"/>
                </a:solidFill>
              </a:rPr>
              <a:t>3. The boutique has </a:t>
            </a:r>
            <a:r>
              <a:rPr lang="en-US" sz="1800" u="sng" dirty="0" smtClean="0">
                <a:solidFill>
                  <a:srgbClr val="FF6600"/>
                </a:solidFill>
              </a:rPr>
              <a:t>what</a:t>
            </a:r>
            <a:r>
              <a:rPr lang="en-US" sz="1800" dirty="0" smtClean="0">
                <a:solidFill>
                  <a:srgbClr val="FF6600"/>
                </a:solidFill>
              </a:rPr>
              <a:t>? = direct object = die </a:t>
            </a:r>
            <a:r>
              <a:rPr lang="en-US" sz="1800" dirty="0" err="1" smtClean="0">
                <a:solidFill>
                  <a:srgbClr val="FF6600"/>
                </a:solidFill>
              </a:rPr>
              <a:t>Bluse</a:t>
            </a:r>
            <a:r>
              <a:rPr lang="en-US" sz="1800" dirty="0" smtClean="0">
                <a:solidFill>
                  <a:srgbClr val="FF6600"/>
                </a:solidFill>
              </a:rPr>
              <a:t> (the blouse) </a:t>
            </a:r>
            <a:endParaRPr lang="en-US" sz="1800" dirty="0">
              <a:solidFill>
                <a:srgbClr val="FF66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1262" y="801552"/>
            <a:ext cx="3657600" cy="4590288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rgbClr val="3366FF"/>
                </a:solidFill>
              </a:rPr>
              <a:t>1.</a:t>
            </a:r>
            <a:r>
              <a:rPr lang="en-US" sz="1800" dirty="0" smtClean="0"/>
              <a:t> identify </a:t>
            </a:r>
            <a:r>
              <a:rPr lang="en-US" sz="1800" b="1" dirty="0" smtClean="0">
                <a:solidFill>
                  <a:srgbClr val="3366FF"/>
                </a:solidFill>
              </a:rPr>
              <a:t>the verb</a:t>
            </a:r>
          </a:p>
          <a:p>
            <a:endParaRPr lang="en-US" sz="1800" b="1" dirty="0" smtClean="0">
              <a:solidFill>
                <a:srgbClr val="3366FF"/>
              </a:solidFill>
            </a:endParaRPr>
          </a:p>
          <a:p>
            <a:r>
              <a:rPr lang="en-US" sz="1800" b="1" dirty="0" smtClean="0">
                <a:solidFill>
                  <a:srgbClr val="008000"/>
                </a:solidFill>
              </a:rPr>
              <a:t>2. </a:t>
            </a:r>
            <a:r>
              <a:rPr lang="en-US" sz="1800" dirty="0" smtClean="0"/>
              <a:t>use the verb to find the </a:t>
            </a:r>
            <a:r>
              <a:rPr lang="en-US" sz="1800" b="1" dirty="0" smtClean="0">
                <a:solidFill>
                  <a:srgbClr val="008000"/>
                </a:solidFill>
              </a:rPr>
              <a:t>subject</a:t>
            </a:r>
            <a:r>
              <a:rPr lang="en-US" sz="1800" b="1" dirty="0" smtClean="0"/>
              <a:t> </a:t>
            </a:r>
            <a:r>
              <a:rPr lang="en-US" sz="1800" dirty="0" smtClean="0"/>
              <a:t>– ask: </a:t>
            </a:r>
            <a:r>
              <a:rPr lang="en-US" sz="1800" i="1" u="sng" dirty="0" smtClean="0">
                <a:solidFill>
                  <a:srgbClr val="008000"/>
                </a:solidFill>
              </a:rPr>
              <a:t>Who/What</a:t>
            </a:r>
            <a:r>
              <a:rPr lang="en-US" sz="1800" i="1" dirty="0" smtClean="0"/>
              <a:t> verb?</a:t>
            </a:r>
          </a:p>
          <a:p>
            <a:r>
              <a:rPr lang="en-US" sz="1800" dirty="0" smtClean="0"/>
              <a:t>for example: </a:t>
            </a:r>
            <a:r>
              <a:rPr lang="en-US" sz="1800" i="1" dirty="0" smtClean="0"/>
              <a:t>who or what costs</a:t>
            </a:r>
            <a:r>
              <a:rPr lang="en-US" sz="1800" dirty="0" smtClean="0"/>
              <a:t>….  answer: the belt</a:t>
            </a:r>
          </a:p>
          <a:p>
            <a:r>
              <a:rPr lang="en-US" sz="1800" dirty="0" smtClean="0"/>
              <a:t>therefore “the belt” is the subject</a:t>
            </a:r>
          </a:p>
          <a:p>
            <a:r>
              <a:rPr lang="en-US" sz="1800" dirty="0" smtClean="0"/>
              <a:t>for example: </a:t>
            </a:r>
            <a:r>
              <a:rPr lang="en-US" sz="1800" i="1" u="sng" dirty="0" smtClean="0">
                <a:solidFill>
                  <a:srgbClr val="008000"/>
                </a:solidFill>
              </a:rPr>
              <a:t>who or what </a:t>
            </a:r>
            <a:r>
              <a:rPr lang="en-US" sz="1800" i="1" dirty="0" smtClean="0"/>
              <a:t>would like</a:t>
            </a:r>
            <a:r>
              <a:rPr lang="en-US" sz="1800" dirty="0" smtClean="0"/>
              <a:t>… answer: I </a:t>
            </a:r>
          </a:p>
          <a:p>
            <a:r>
              <a:rPr lang="en-US" sz="1800" dirty="0" smtClean="0"/>
              <a:t>therefore “I” is the subject</a:t>
            </a:r>
          </a:p>
          <a:p>
            <a:endParaRPr lang="en-US" sz="1800" dirty="0" smtClean="0"/>
          </a:p>
          <a:p>
            <a:r>
              <a:rPr lang="en-US" sz="1800" b="1" dirty="0" smtClean="0">
                <a:solidFill>
                  <a:srgbClr val="FF6600"/>
                </a:solidFill>
              </a:rPr>
              <a:t>3.</a:t>
            </a:r>
            <a:r>
              <a:rPr lang="en-US" sz="1800" dirty="0" smtClean="0"/>
              <a:t> find the </a:t>
            </a:r>
            <a:r>
              <a:rPr lang="en-US" sz="1800" b="1" dirty="0" smtClean="0">
                <a:solidFill>
                  <a:srgbClr val="FF6600"/>
                </a:solidFill>
              </a:rPr>
              <a:t>direct object </a:t>
            </a:r>
            <a:r>
              <a:rPr lang="en-US" sz="1800" dirty="0" smtClean="0"/>
              <a:t>by using the subject and the verb in a question combined with what. Ask: </a:t>
            </a:r>
            <a:r>
              <a:rPr lang="en-US" sz="1800" i="1" dirty="0" smtClean="0"/>
              <a:t>Subject verb </a:t>
            </a:r>
            <a:r>
              <a:rPr lang="en-US" sz="1800" i="1" u="sng" dirty="0" smtClean="0">
                <a:solidFill>
                  <a:srgbClr val="FF6600"/>
                </a:solidFill>
              </a:rPr>
              <a:t>what</a:t>
            </a:r>
            <a:r>
              <a:rPr lang="en-US" sz="1800" i="1" dirty="0" smtClean="0">
                <a:solidFill>
                  <a:srgbClr val="FF6600"/>
                </a:solidFill>
              </a:rPr>
              <a:t>?</a:t>
            </a:r>
          </a:p>
          <a:p>
            <a:r>
              <a:rPr lang="en-US" sz="1800" dirty="0" smtClean="0"/>
              <a:t>for example: I would like </a:t>
            </a:r>
            <a:r>
              <a:rPr lang="en-US" sz="1800" u="sng" dirty="0" smtClean="0">
                <a:solidFill>
                  <a:srgbClr val="FF6600"/>
                </a:solidFill>
              </a:rPr>
              <a:t>what?</a:t>
            </a:r>
            <a:r>
              <a:rPr lang="en-US" sz="1800" dirty="0" smtClean="0"/>
              <a:t> …answer: den </a:t>
            </a:r>
            <a:r>
              <a:rPr lang="en-US" sz="1800" dirty="0" err="1" smtClean="0"/>
              <a:t>Pulli</a:t>
            </a:r>
            <a:endParaRPr lang="en-US" sz="1800" dirty="0" smtClean="0"/>
          </a:p>
          <a:p>
            <a:r>
              <a:rPr lang="en-US" sz="1800" dirty="0" smtClean="0"/>
              <a:t>therefore “der </a:t>
            </a:r>
            <a:r>
              <a:rPr lang="en-US" sz="1800" dirty="0" err="1" smtClean="0"/>
              <a:t>Pulli</a:t>
            </a:r>
            <a:r>
              <a:rPr lang="en-US" sz="1800" dirty="0" smtClean="0"/>
              <a:t>” is the direct object</a:t>
            </a:r>
          </a:p>
        </p:txBody>
      </p:sp>
    </p:spTree>
    <p:extLst>
      <p:ext uri="{BB962C8B-B14F-4D97-AF65-F5344CB8AC3E}">
        <p14:creationId xmlns:p14="http://schemas.microsoft.com/office/powerpoint/2010/main" val="265929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862" y="28211"/>
            <a:ext cx="7620000" cy="1143000"/>
          </a:xfrm>
        </p:spPr>
        <p:txBody>
          <a:bodyPr/>
          <a:lstStyle/>
          <a:p>
            <a:r>
              <a:rPr lang="en-US" sz="3200" dirty="0" smtClean="0"/>
              <a:t>subject &amp; direct object: 3 questions you should ask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1211"/>
            <a:ext cx="3657600" cy="4590288"/>
          </a:xfrm>
        </p:spPr>
        <p:txBody>
          <a:bodyPr>
            <a:noAutofit/>
          </a:bodyPr>
          <a:lstStyle/>
          <a:p>
            <a:r>
              <a:rPr lang="en-US" sz="1800" dirty="0" smtClean="0"/>
              <a:t>Was </a:t>
            </a:r>
            <a:r>
              <a:rPr lang="en-US" sz="1800" dirty="0" err="1" smtClean="0">
                <a:solidFill>
                  <a:srgbClr val="3366FF"/>
                </a:solidFill>
              </a:rPr>
              <a:t>kostet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008000"/>
                </a:solidFill>
              </a:rPr>
              <a:t>der </a:t>
            </a:r>
            <a:r>
              <a:rPr lang="en-US" sz="1800" dirty="0" err="1" smtClean="0">
                <a:solidFill>
                  <a:srgbClr val="008000"/>
                </a:solidFill>
              </a:rPr>
              <a:t>Gürtel</a:t>
            </a:r>
            <a:r>
              <a:rPr lang="en-US" sz="1800" dirty="0" smtClean="0"/>
              <a:t>?</a:t>
            </a:r>
          </a:p>
          <a:p>
            <a:r>
              <a:rPr lang="en-US" sz="1800" dirty="0" err="1" smtClean="0"/>
              <a:t>Er</a:t>
            </a: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rgbClr val="3366FF"/>
                </a:solidFill>
              </a:rPr>
              <a:t>kostet</a:t>
            </a:r>
            <a:r>
              <a:rPr lang="en-US" sz="1800" dirty="0" smtClean="0"/>
              <a:t> 20 Euro.</a:t>
            </a:r>
          </a:p>
          <a:p>
            <a:endParaRPr lang="en-US" sz="1800" dirty="0"/>
          </a:p>
          <a:p>
            <a:r>
              <a:rPr lang="en-US" sz="1800" dirty="0" err="1" smtClean="0">
                <a:solidFill>
                  <a:srgbClr val="008000"/>
                </a:solidFill>
              </a:rPr>
              <a:t>Ich</a:t>
            </a: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rgbClr val="3366FF"/>
                </a:solidFill>
              </a:rPr>
              <a:t>möchte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6600"/>
                </a:solidFill>
              </a:rPr>
              <a:t>den </a:t>
            </a:r>
            <a:r>
              <a:rPr lang="en-US" sz="1800" dirty="0" err="1" smtClean="0">
                <a:solidFill>
                  <a:srgbClr val="FF6600"/>
                </a:solidFill>
              </a:rPr>
              <a:t>Pulli</a:t>
            </a:r>
            <a:r>
              <a:rPr lang="en-US" sz="1800" dirty="0" smtClean="0">
                <a:solidFill>
                  <a:srgbClr val="FF6600"/>
                </a:solidFill>
              </a:rPr>
              <a:t>.</a:t>
            </a:r>
          </a:p>
          <a:p>
            <a:r>
              <a:rPr lang="en-US" sz="1800" dirty="0" smtClean="0">
                <a:solidFill>
                  <a:srgbClr val="FF6600"/>
                </a:solidFill>
              </a:rPr>
              <a:t>So </a:t>
            </a:r>
            <a:r>
              <a:rPr lang="en-US" sz="1800" dirty="0" err="1" smtClean="0">
                <a:solidFill>
                  <a:srgbClr val="FF6600"/>
                </a:solidFill>
              </a:rPr>
              <a:t>einen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Pulli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3366FF"/>
                </a:solidFill>
              </a:rPr>
              <a:t>möchte</a:t>
            </a: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rgbClr val="008000"/>
                </a:solidFill>
              </a:rPr>
              <a:t>ich</a:t>
            </a:r>
            <a:r>
              <a:rPr lang="en-US" sz="1800" dirty="0" smtClean="0"/>
              <a:t> </a:t>
            </a:r>
            <a:r>
              <a:rPr lang="en-US" sz="1800" dirty="0" err="1" smtClean="0"/>
              <a:t>auch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r>
              <a:rPr lang="en-US" sz="1800" dirty="0" smtClean="0">
                <a:solidFill>
                  <a:srgbClr val="008000"/>
                </a:solidFill>
              </a:rPr>
              <a:t>Das T-Shirt </a:t>
            </a:r>
            <a:r>
              <a:rPr lang="en-US" sz="1800" dirty="0" err="1" smtClean="0">
                <a:solidFill>
                  <a:srgbClr val="3366FF"/>
                </a:solidFill>
              </a:rPr>
              <a:t>kostet</a:t>
            </a:r>
            <a:r>
              <a:rPr lang="en-US" sz="1800" dirty="0" smtClean="0"/>
              <a:t> 10 Euro.</a:t>
            </a:r>
          </a:p>
          <a:p>
            <a:r>
              <a:rPr lang="en-US" sz="1800" dirty="0" smtClean="0">
                <a:solidFill>
                  <a:srgbClr val="008000"/>
                </a:solidFill>
              </a:rPr>
              <a:t>Das T-Shirt </a:t>
            </a:r>
            <a:r>
              <a:rPr lang="en-US" sz="1800" dirty="0" err="1" smtClean="0">
                <a:solidFill>
                  <a:srgbClr val="3366FF"/>
                </a:solidFill>
              </a:rPr>
              <a:t>ist</a:t>
            </a:r>
            <a:r>
              <a:rPr lang="en-US" sz="1800" dirty="0" smtClean="0">
                <a:solidFill>
                  <a:srgbClr val="3366FF"/>
                </a:solidFill>
              </a:rPr>
              <a:t> </a:t>
            </a:r>
            <a:r>
              <a:rPr lang="en-US" sz="1800" dirty="0" err="1" smtClean="0"/>
              <a:t>billig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r>
              <a:rPr lang="en-US" sz="1800" dirty="0" smtClean="0">
                <a:solidFill>
                  <a:srgbClr val="008000"/>
                </a:solidFill>
              </a:rPr>
              <a:t>Die Boutique </a:t>
            </a:r>
            <a:r>
              <a:rPr lang="en-US" sz="1800" dirty="0" smtClean="0">
                <a:solidFill>
                  <a:srgbClr val="3366FF"/>
                </a:solidFill>
              </a:rPr>
              <a:t>hat </a:t>
            </a:r>
            <a:r>
              <a:rPr lang="en-US" sz="1800" dirty="0" smtClean="0">
                <a:solidFill>
                  <a:srgbClr val="FF6600"/>
                </a:solidFill>
              </a:rPr>
              <a:t>die </a:t>
            </a:r>
            <a:r>
              <a:rPr lang="en-US" sz="1800" dirty="0" err="1" smtClean="0">
                <a:solidFill>
                  <a:srgbClr val="FF6600"/>
                </a:solidFill>
              </a:rPr>
              <a:t>Bluse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smtClean="0"/>
              <a:t>in </a:t>
            </a:r>
            <a:r>
              <a:rPr lang="en-US" sz="1800" dirty="0" err="1" smtClean="0"/>
              <a:t>Blau</a:t>
            </a:r>
            <a:r>
              <a:rPr lang="en-US" sz="1800" dirty="0" smtClean="0"/>
              <a:t>.</a:t>
            </a:r>
          </a:p>
          <a:p>
            <a:r>
              <a:rPr lang="en-US" sz="1800" dirty="0" smtClean="0">
                <a:solidFill>
                  <a:srgbClr val="FF6600"/>
                </a:solidFill>
              </a:rPr>
              <a:t>Die </a:t>
            </a:r>
            <a:r>
              <a:rPr lang="en-US" sz="1800" dirty="0" err="1" smtClean="0">
                <a:solidFill>
                  <a:srgbClr val="FF6600"/>
                </a:solidFill>
              </a:rPr>
              <a:t>Bluse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smtClean="0">
                <a:solidFill>
                  <a:srgbClr val="3366FF"/>
                </a:solidFill>
              </a:rPr>
              <a:t>hat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008000"/>
                </a:solidFill>
              </a:rPr>
              <a:t>Gabi</a:t>
            </a:r>
            <a:r>
              <a:rPr lang="en-US" sz="1800" dirty="0" smtClean="0"/>
              <a:t> </a:t>
            </a:r>
            <a:r>
              <a:rPr lang="en-US" sz="1800" dirty="0" err="1" smtClean="0"/>
              <a:t>auch</a:t>
            </a:r>
            <a:r>
              <a:rPr lang="en-US" sz="1800" dirty="0" smtClean="0"/>
              <a:t>.</a:t>
            </a:r>
          </a:p>
          <a:p>
            <a:r>
              <a:rPr lang="en-US" sz="1800" dirty="0" smtClean="0">
                <a:solidFill>
                  <a:srgbClr val="3366FF"/>
                </a:solidFill>
              </a:rPr>
              <a:t>1. verb: hat (has)</a:t>
            </a:r>
          </a:p>
          <a:p>
            <a:r>
              <a:rPr lang="en-US" sz="1800" dirty="0" smtClean="0">
                <a:solidFill>
                  <a:srgbClr val="008000"/>
                </a:solidFill>
              </a:rPr>
              <a:t>2</a:t>
            </a:r>
            <a:r>
              <a:rPr lang="en-US" sz="1800" u="sng" dirty="0" smtClean="0">
                <a:solidFill>
                  <a:srgbClr val="008000"/>
                </a:solidFill>
              </a:rPr>
              <a:t>. Who/What </a:t>
            </a:r>
            <a:r>
              <a:rPr lang="en-US" sz="1800" dirty="0" smtClean="0">
                <a:solidFill>
                  <a:srgbClr val="008000"/>
                </a:solidFill>
              </a:rPr>
              <a:t>has? = subject = die Boutique</a:t>
            </a:r>
          </a:p>
          <a:p>
            <a:r>
              <a:rPr lang="en-US" sz="1800" dirty="0" smtClean="0">
                <a:solidFill>
                  <a:srgbClr val="FF6600"/>
                </a:solidFill>
              </a:rPr>
              <a:t>3. The boutique has </a:t>
            </a:r>
            <a:r>
              <a:rPr lang="en-US" sz="1800" u="sng" dirty="0" smtClean="0">
                <a:solidFill>
                  <a:srgbClr val="FF6600"/>
                </a:solidFill>
              </a:rPr>
              <a:t>what</a:t>
            </a:r>
            <a:r>
              <a:rPr lang="en-US" sz="1800" dirty="0" smtClean="0">
                <a:solidFill>
                  <a:srgbClr val="FF6600"/>
                </a:solidFill>
              </a:rPr>
              <a:t>? = direct object = die </a:t>
            </a:r>
            <a:r>
              <a:rPr lang="en-US" sz="1800" dirty="0" err="1" smtClean="0">
                <a:solidFill>
                  <a:srgbClr val="FF6600"/>
                </a:solidFill>
              </a:rPr>
              <a:t>Bluse</a:t>
            </a:r>
            <a:r>
              <a:rPr lang="en-US" sz="1800" dirty="0" smtClean="0">
                <a:solidFill>
                  <a:srgbClr val="FF6600"/>
                </a:solidFill>
              </a:rPr>
              <a:t> (the blouse) </a:t>
            </a:r>
            <a:endParaRPr lang="en-US" sz="1800" dirty="0">
              <a:solidFill>
                <a:srgbClr val="FF66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1262" y="926294"/>
            <a:ext cx="3657600" cy="4590288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rgbClr val="3366FF"/>
                </a:solidFill>
              </a:rPr>
              <a:t>1.</a:t>
            </a:r>
            <a:r>
              <a:rPr lang="en-US" sz="1800" dirty="0" smtClean="0"/>
              <a:t> identify </a:t>
            </a:r>
            <a:r>
              <a:rPr lang="en-US" sz="1800" b="1" dirty="0" smtClean="0">
                <a:solidFill>
                  <a:srgbClr val="3366FF"/>
                </a:solidFill>
              </a:rPr>
              <a:t>the verb</a:t>
            </a:r>
          </a:p>
          <a:p>
            <a:endParaRPr lang="en-US" sz="1800" b="1" dirty="0" smtClean="0">
              <a:solidFill>
                <a:srgbClr val="3366FF"/>
              </a:solidFill>
            </a:endParaRPr>
          </a:p>
          <a:p>
            <a:r>
              <a:rPr lang="en-US" sz="1800" b="1" dirty="0" smtClean="0">
                <a:solidFill>
                  <a:srgbClr val="008000"/>
                </a:solidFill>
              </a:rPr>
              <a:t>2. </a:t>
            </a:r>
            <a:r>
              <a:rPr lang="en-US" sz="1800" dirty="0" smtClean="0"/>
              <a:t>use the verb to find the </a:t>
            </a:r>
            <a:r>
              <a:rPr lang="en-US" sz="1800" b="1" dirty="0" smtClean="0">
                <a:solidFill>
                  <a:srgbClr val="008000"/>
                </a:solidFill>
              </a:rPr>
              <a:t>subject</a:t>
            </a:r>
            <a:r>
              <a:rPr lang="en-US" sz="1800" b="1" dirty="0" smtClean="0"/>
              <a:t> </a:t>
            </a:r>
            <a:r>
              <a:rPr lang="en-US" sz="1800" dirty="0" smtClean="0"/>
              <a:t>– ask: </a:t>
            </a:r>
            <a:r>
              <a:rPr lang="en-US" sz="1800" i="1" u="sng" dirty="0" smtClean="0">
                <a:solidFill>
                  <a:srgbClr val="008000"/>
                </a:solidFill>
              </a:rPr>
              <a:t>Who/What</a:t>
            </a:r>
            <a:r>
              <a:rPr lang="en-US" sz="1800" i="1" dirty="0" smtClean="0"/>
              <a:t> verb?</a:t>
            </a:r>
          </a:p>
          <a:p>
            <a:r>
              <a:rPr lang="en-US" sz="1800" dirty="0" smtClean="0"/>
              <a:t>for example: </a:t>
            </a:r>
            <a:r>
              <a:rPr lang="en-US" sz="1800" i="1" dirty="0" smtClean="0"/>
              <a:t>who or what costs</a:t>
            </a:r>
            <a:r>
              <a:rPr lang="en-US" sz="1800" dirty="0" smtClean="0"/>
              <a:t>….  answer: the belt</a:t>
            </a:r>
          </a:p>
          <a:p>
            <a:r>
              <a:rPr lang="en-US" sz="1800" dirty="0" smtClean="0"/>
              <a:t>therefore “the belt” is the subject</a:t>
            </a:r>
          </a:p>
          <a:p>
            <a:r>
              <a:rPr lang="en-US" sz="1800" dirty="0" smtClean="0"/>
              <a:t>for example: </a:t>
            </a:r>
            <a:r>
              <a:rPr lang="en-US" sz="1800" i="1" u="sng" dirty="0" smtClean="0">
                <a:solidFill>
                  <a:srgbClr val="008000"/>
                </a:solidFill>
              </a:rPr>
              <a:t>who or what </a:t>
            </a:r>
            <a:r>
              <a:rPr lang="en-US" sz="1800" i="1" dirty="0" smtClean="0"/>
              <a:t>would like</a:t>
            </a:r>
            <a:r>
              <a:rPr lang="en-US" sz="1800" dirty="0" smtClean="0"/>
              <a:t>… answer: I </a:t>
            </a:r>
          </a:p>
          <a:p>
            <a:r>
              <a:rPr lang="en-US" sz="1800" dirty="0" smtClean="0"/>
              <a:t>therefore “I” is the subject</a:t>
            </a:r>
          </a:p>
          <a:p>
            <a:endParaRPr lang="en-US" sz="1800" dirty="0" smtClean="0"/>
          </a:p>
          <a:p>
            <a:r>
              <a:rPr lang="en-US" sz="1800" b="1" dirty="0" smtClean="0">
                <a:solidFill>
                  <a:srgbClr val="FF6600"/>
                </a:solidFill>
              </a:rPr>
              <a:t>3.</a:t>
            </a:r>
            <a:r>
              <a:rPr lang="en-US" sz="1800" dirty="0" smtClean="0"/>
              <a:t> find the </a:t>
            </a:r>
            <a:r>
              <a:rPr lang="en-US" sz="1800" b="1" dirty="0" smtClean="0">
                <a:solidFill>
                  <a:srgbClr val="FF6600"/>
                </a:solidFill>
              </a:rPr>
              <a:t>direct object </a:t>
            </a:r>
            <a:r>
              <a:rPr lang="en-US" sz="1800" dirty="0" smtClean="0"/>
              <a:t>by using the subject and the verb in a question combined with what. Ask: </a:t>
            </a:r>
            <a:r>
              <a:rPr lang="en-US" sz="1800" i="1" dirty="0" smtClean="0"/>
              <a:t>Subject verb </a:t>
            </a:r>
            <a:r>
              <a:rPr lang="en-US" sz="1800" i="1" u="sng" dirty="0" smtClean="0">
                <a:solidFill>
                  <a:srgbClr val="FF6600"/>
                </a:solidFill>
              </a:rPr>
              <a:t>what</a:t>
            </a:r>
            <a:r>
              <a:rPr lang="en-US" sz="1800" i="1" dirty="0" smtClean="0">
                <a:solidFill>
                  <a:srgbClr val="FF6600"/>
                </a:solidFill>
              </a:rPr>
              <a:t>?</a:t>
            </a:r>
          </a:p>
          <a:p>
            <a:r>
              <a:rPr lang="en-US" sz="1800" dirty="0" smtClean="0"/>
              <a:t>for example: I would like </a:t>
            </a:r>
            <a:r>
              <a:rPr lang="en-US" sz="1800" u="sng" dirty="0" smtClean="0">
                <a:solidFill>
                  <a:srgbClr val="FF6600"/>
                </a:solidFill>
              </a:rPr>
              <a:t>what?</a:t>
            </a:r>
            <a:r>
              <a:rPr lang="en-US" sz="1800" dirty="0" smtClean="0"/>
              <a:t> …answer: den </a:t>
            </a:r>
            <a:r>
              <a:rPr lang="en-US" sz="1800" dirty="0" err="1" smtClean="0"/>
              <a:t>Pulli</a:t>
            </a:r>
            <a:endParaRPr lang="en-US" sz="1800" dirty="0" smtClean="0"/>
          </a:p>
          <a:p>
            <a:r>
              <a:rPr lang="en-US" sz="1800" dirty="0" smtClean="0"/>
              <a:t>therefore “der </a:t>
            </a:r>
            <a:r>
              <a:rPr lang="en-US" sz="1800" dirty="0" err="1" smtClean="0"/>
              <a:t>Pulli</a:t>
            </a:r>
            <a:r>
              <a:rPr lang="en-US" sz="1800" dirty="0" smtClean="0"/>
              <a:t>” is the direct object</a:t>
            </a:r>
          </a:p>
        </p:txBody>
      </p:sp>
    </p:spTree>
    <p:extLst>
      <p:ext uri="{BB962C8B-B14F-4D97-AF65-F5344CB8AC3E}">
        <p14:creationId xmlns:p14="http://schemas.microsoft.com/office/powerpoint/2010/main" val="3312963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Klamotten</a:t>
            </a:r>
            <a:r>
              <a:rPr lang="en-US" dirty="0" smtClean="0"/>
              <a:t> – </a:t>
            </a:r>
            <a:r>
              <a:rPr lang="en-US" dirty="0" err="1" smtClean="0"/>
              <a:t>deine</a:t>
            </a:r>
            <a:r>
              <a:rPr lang="en-US" dirty="0" smtClean="0"/>
              <a:t> </a:t>
            </a:r>
            <a:r>
              <a:rPr lang="en-US" dirty="0" err="1" smtClean="0"/>
              <a:t>Meinung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Wie </a:t>
            </a:r>
            <a:r>
              <a:rPr lang="en-US" dirty="0" err="1" smtClean="0"/>
              <a:t>findest</a:t>
            </a:r>
            <a:r>
              <a:rPr lang="en-US" dirty="0" smtClean="0"/>
              <a:t> du </a:t>
            </a:r>
            <a:r>
              <a:rPr lang="en-US" dirty="0" err="1" smtClean="0"/>
              <a:t>mein</a:t>
            </a:r>
            <a:r>
              <a:rPr lang="en-US" dirty="0" smtClean="0"/>
              <a:t> T-Shirt? (What do you think of my T-Shirt?)</a:t>
            </a:r>
          </a:p>
          <a:p>
            <a:r>
              <a:rPr lang="en-US" dirty="0" smtClean="0"/>
              <a:t>Wie </a:t>
            </a:r>
            <a:r>
              <a:rPr lang="en-US" dirty="0" err="1" smtClean="0"/>
              <a:t>sieht</a:t>
            </a:r>
            <a:r>
              <a:rPr lang="en-US" dirty="0" smtClean="0"/>
              <a:t> </a:t>
            </a:r>
            <a:r>
              <a:rPr lang="en-US" dirty="0" err="1" smtClean="0"/>
              <a:t>mein</a:t>
            </a:r>
            <a:r>
              <a:rPr lang="en-US" dirty="0" smtClean="0"/>
              <a:t> T-Shirt </a:t>
            </a:r>
            <a:r>
              <a:rPr lang="en-US" dirty="0" err="1" smtClean="0"/>
              <a:t>aus</a:t>
            </a:r>
            <a:r>
              <a:rPr lang="en-US" dirty="0" smtClean="0"/>
              <a:t>? (How does my T-Shirt look?)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Wie </a:t>
            </a:r>
            <a:r>
              <a:rPr lang="en-US" dirty="0" err="1" smtClean="0"/>
              <a:t>gefällt</a:t>
            </a:r>
            <a:r>
              <a:rPr lang="en-US" dirty="0" smtClean="0"/>
              <a:t> </a:t>
            </a:r>
            <a:r>
              <a:rPr lang="en-US" dirty="0" err="1" smtClean="0"/>
              <a:t>dir</a:t>
            </a:r>
            <a:r>
              <a:rPr lang="en-US" dirty="0" smtClean="0"/>
              <a:t> </a:t>
            </a:r>
            <a:r>
              <a:rPr lang="en-US" dirty="0" err="1" smtClean="0"/>
              <a:t>mein</a:t>
            </a:r>
            <a:r>
              <a:rPr lang="en-US" dirty="0" smtClean="0"/>
              <a:t> T-Shirt? (How is my T-Shirt pleasing/appealing to you?)</a:t>
            </a:r>
          </a:p>
          <a:p>
            <a:r>
              <a:rPr lang="en-US" dirty="0" err="1" smtClean="0"/>
              <a:t>Gefällt</a:t>
            </a:r>
            <a:r>
              <a:rPr lang="en-US" dirty="0" smtClean="0"/>
              <a:t> </a:t>
            </a:r>
            <a:r>
              <a:rPr lang="en-US" dirty="0" err="1" smtClean="0"/>
              <a:t>dir</a:t>
            </a:r>
            <a:r>
              <a:rPr lang="en-US" dirty="0" smtClean="0"/>
              <a:t> </a:t>
            </a:r>
            <a:r>
              <a:rPr lang="en-US" dirty="0" err="1" smtClean="0"/>
              <a:t>mein</a:t>
            </a:r>
            <a:r>
              <a:rPr lang="en-US" dirty="0" smtClean="0"/>
              <a:t> T-Shirt? (Is my T-Shirt pleasing/appealing to you?) </a:t>
            </a:r>
          </a:p>
          <a:p>
            <a:endParaRPr lang="en-US" dirty="0" smtClean="0"/>
          </a:p>
          <a:p>
            <a:r>
              <a:rPr lang="en-US" dirty="0" err="1" smtClean="0"/>
              <a:t>gefallen</a:t>
            </a:r>
            <a:r>
              <a:rPr lang="en-US" dirty="0" smtClean="0"/>
              <a:t> – to please, to appeal to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5048072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finde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prima.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finde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furchtbar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sieht</a:t>
            </a:r>
            <a:r>
              <a:rPr lang="en-US" dirty="0" smtClean="0"/>
              <a:t> </a:t>
            </a:r>
            <a:r>
              <a:rPr lang="en-US" dirty="0" err="1" smtClean="0"/>
              <a:t>schick</a:t>
            </a:r>
            <a:r>
              <a:rPr lang="en-US" dirty="0" smtClean="0"/>
              <a:t> </a:t>
            </a:r>
            <a:r>
              <a:rPr lang="en-US" dirty="0" err="1" smtClean="0"/>
              <a:t>aus.</a:t>
            </a:r>
            <a:endParaRPr lang="en-US" dirty="0" smtClean="0"/>
          </a:p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sieht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gut </a:t>
            </a:r>
            <a:r>
              <a:rPr lang="en-US" dirty="0" err="1" smtClean="0"/>
              <a:t>aus.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gefällt</a:t>
            </a:r>
            <a:r>
              <a:rPr lang="en-US" dirty="0" smtClean="0"/>
              <a:t> </a:t>
            </a:r>
            <a:r>
              <a:rPr lang="en-US" dirty="0" err="1" smtClean="0"/>
              <a:t>mir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gefällt</a:t>
            </a:r>
            <a:r>
              <a:rPr lang="en-US" dirty="0" smtClean="0"/>
              <a:t> </a:t>
            </a:r>
            <a:r>
              <a:rPr lang="en-US" dirty="0" err="1" smtClean="0"/>
              <a:t>mir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Ja</a:t>
            </a:r>
            <a:r>
              <a:rPr lang="en-US" dirty="0" smtClean="0"/>
              <a:t>.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gefällt</a:t>
            </a:r>
            <a:r>
              <a:rPr lang="en-US" dirty="0" smtClean="0"/>
              <a:t> </a:t>
            </a:r>
            <a:r>
              <a:rPr lang="en-US" dirty="0" err="1" smtClean="0"/>
              <a:t>mir</a:t>
            </a:r>
            <a:r>
              <a:rPr lang="en-US" dirty="0" smtClean="0"/>
              <a:t> gut.</a:t>
            </a:r>
          </a:p>
          <a:p>
            <a:r>
              <a:rPr lang="en-US" dirty="0" smtClean="0"/>
              <a:t>Nein.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gefällt</a:t>
            </a:r>
            <a:r>
              <a:rPr lang="en-US" dirty="0" smtClean="0"/>
              <a:t> </a:t>
            </a:r>
            <a:r>
              <a:rPr lang="en-US" dirty="0" err="1" smtClean="0"/>
              <a:t>mir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/>
              <a:t> </a:t>
            </a:r>
            <a:r>
              <a:rPr lang="en-US" dirty="0" smtClean="0"/>
              <a:t>so gut. </a:t>
            </a:r>
          </a:p>
          <a:p>
            <a:endParaRPr lang="en-US" dirty="0"/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weiß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sicher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372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Präsentation</a:t>
            </a:r>
            <a:r>
              <a:rPr lang="en-US" sz="3200" dirty="0" smtClean="0"/>
              <a:t> – </a:t>
            </a:r>
            <a:r>
              <a:rPr lang="en-US" sz="3200" dirty="0" err="1" smtClean="0"/>
              <a:t>Teil</a:t>
            </a:r>
            <a:r>
              <a:rPr lang="en-US" sz="3200" dirty="0" smtClean="0"/>
              <a:t> 1  (in front of the store)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:Hallo</a:t>
            </a:r>
            <a:r>
              <a:rPr lang="en-US" dirty="0" smtClean="0"/>
              <a:t>     </a:t>
            </a:r>
            <a:r>
              <a:rPr lang="en-US" dirty="0" err="1" smtClean="0"/>
              <a:t>Guten</a:t>
            </a:r>
            <a:r>
              <a:rPr lang="en-US" dirty="0" smtClean="0"/>
              <a:t> Tag</a:t>
            </a:r>
          </a:p>
          <a:p>
            <a:r>
              <a:rPr lang="en-US" dirty="0" err="1" smtClean="0"/>
              <a:t>B:Wie</a:t>
            </a:r>
            <a:r>
              <a:rPr lang="en-US" dirty="0" smtClean="0"/>
              <a:t> </a:t>
            </a:r>
            <a:r>
              <a:rPr lang="en-US" dirty="0" err="1" smtClean="0"/>
              <a:t>geht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dir</a:t>
            </a:r>
            <a:r>
              <a:rPr lang="en-US" dirty="0" smtClean="0"/>
              <a:t> ?     Wie </a:t>
            </a:r>
            <a:r>
              <a:rPr lang="en-US" dirty="0" err="1" smtClean="0"/>
              <a:t>geht’s</a:t>
            </a:r>
            <a:r>
              <a:rPr lang="en-US" dirty="0" smtClean="0"/>
              <a:t>?</a:t>
            </a:r>
          </a:p>
          <a:p>
            <a:r>
              <a:rPr lang="en-US" dirty="0" smtClean="0"/>
              <a:t>A: Gut.    Mir </a:t>
            </a:r>
            <a:r>
              <a:rPr lang="en-US" dirty="0" err="1" smtClean="0"/>
              <a:t>geht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gut.</a:t>
            </a:r>
          </a:p>
          <a:p>
            <a:r>
              <a:rPr lang="en-US" dirty="0" smtClean="0"/>
              <a:t>B: Wie </a:t>
            </a:r>
            <a:r>
              <a:rPr lang="en-US" dirty="0" err="1" smtClean="0"/>
              <a:t>heisst</a:t>
            </a:r>
            <a:r>
              <a:rPr lang="en-US" dirty="0" smtClean="0"/>
              <a:t> </a:t>
            </a:r>
            <a:r>
              <a:rPr lang="en-US" dirty="0" err="1" smtClean="0"/>
              <a:t>deine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 </a:t>
            </a:r>
            <a:r>
              <a:rPr lang="en-US" dirty="0" err="1" smtClean="0"/>
              <a:t>heisst</a:t>
            </a:r>
            <a:r>
              <a:rPr lang="en-US" dirty="0" smtClean="0"/>
              <a:t> ……..     Und </a:t>
            </a:r>
            <a:r>
              <a:rPr lang="en-US" dirty="0" err="1" smtClean="0"/>
              <a:t>deine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B: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 </a:t>
            </a:r>
            <a:r>
              <a:rPr lang="en-US" dirty="0" err="1" smtClean="0"/>
              <a:t>heisst</a:t>
            </a:r>
            <a:r>
              <a:rPr lang="en-US" dirty="0" smtClean="0"/>
              <a:t> …..      </a:t>
            </a:r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Fächer</a:t>
            </a:r>
            <a:r>
              <a:rPr lang="en-US" dirty="0" smtClean="0"/>
              <a:t> hast du?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Deutsch, </a:t>
            </a:r>
            <a:r>
              <a:rPr lang="en-US" dirty="0" err="1" smtClean="0"/>
              <a:t>Kunst</a:t>
            </a:r>
            <a:r>
              <a:rPr lang="en-US" dirty="0" smtClean="0"/>
              <a:t> und </a:t>
            </a:r>
            <a:r>
              <a:rPr lang="en-US" dirty="0" err="1" smtClean="0"/>
              <a:t>Mathe</a:t>
            </a:r>
            <a:r>
              <a:rPr lang="en-US" dirty="0" smtClean="0"/>
              <a:t>. Und du? </a:t>
            </a:r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Fächer</a:t>
            </a:r>
            <a:r>
              <a:rPr lang="en-US" dirty="0" smtClean="0"/>
              <a:t> hast du?</a:t>
            </a:r>
          </a:p>
          <a:p>
            <a:r>
              <a:rPr lang="en-US" dirty="0" smtClean="0"/>
              <a:t>B: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Mathe</a:t>
            </a:r>
            <a:r>
              <a:rPr lang="en-US" dirty="0" smtClean="0"/>
              <a:t> und </a:t>
            </a:r>
            <a:r>
              <a:rPr lang="en-US" dirty="0" err="1" smtClean="0"/>
              <a:t>Erdkunde</a:t>
            </a:r>
            <a:r>
              <a:rPr lang="en-US" dirty="0" smtClean="0"/>
              <a:t> und Geschichte. </a:t>
            </a:r>
            <a:r>
              <a:rPr lang="en-US" dirty="0" err="1" smtClean="0"/>
              <a:t>Wann</a:t>
            </a:r>
            <a:r>
              <a:rPr lang="en-US" dirty="0" smtClean="0"/>
              <a:t> hast du </a:t>
            </a:r>
            <a:r>
              <a:rPr lang="en-US" dirty="0" err="1" smtClean="0"/>
              <a:t>Mathe</a:t>
            </a:r>
            <a:r>
              <a:rPr lang="en-US" dirty="0" smtClean="0"/>
              <a:t>?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Mathe</a:t>
            </a:r>
            <a:r>
              <a:rPr lang="en-US" dirty="0" smtClean="0"/>
              <a:t> von </a:t>
            </a:r>
            <a:r>
              <a:rPr lang="en-US" dirty="0" err="1" smtClean="0"/>
              <a:t>acht</a:t>
            </a:r>
            <a:r>
              <a:rPr lang="en-US" dirty="0" smtClean="0"/>
              <a:t> </a:t>
            </a:r>
            <a:r>
              <a:rPr lang="en-US" dirty="0" err="1" smtClean="0"/>
              <a:t>Uhr</a:t>
            </a:r>
            <a:r>
              <a:rPr lang="en-US" dirty="0" smtClean="0"/>
              <a:t> </a:t>
            </a:r>
            <a:r>
              <a:rPr lang="en-US" dirty="0" err="1" smtClean="0"/>
              <a:t>dreißig</a:t>
            </a:r>
            <a:r>
              <a:rPr lang="en-US" dirty="0" smtClean="0"/>
              <a:t> bis </a:t>
            </a:r>
            <a:r>
              <a:rPr lang="en-US" dirty="0" err="1" smtClean="0"/>
              <a:t>neun</a:t>
            </a:r>
            <a:r>
              <a:rPr lang="en-US" dirty="0" smtClean="0"/>
              <a:t> </a:t>
            </a:r>
            <a:r>
              <a:rPr lang="en-US" dirty="0" err="1" smtClean="0"/>
              <a:t>Uhr</a:t>
            </a:r>
            <a:r>
              <a:rPr lang="en-US" dirty="0" smtClean="0"/>
              <a:t> </a:t>
            </a:r>
            <a:r>
              <a:rPr lang="en-US" dirty="0" err="1" smtClean="0"/>
              <a:t>dreißig</a:t>
            </a:r>
            <a:r>
              <a:rPr lang="en-US" dirty="0" smtClean="0"/>
              <a:t>. (um </a:t>
            </a:r>
            <a:r>
              <a:rPr lang="en-US" dirty="0" err="1" smtClean="0"/>
              <a:t>acht</a:t>
            </a:r>
            <a:r>
              <a:rPr lang="en-US" dirty="0" smtClean="0"/>
              <a:t> </a:t>
            </a:r>
            <a:r>
              <a:rPr lang="en-US" dirty="0" err="1" smtClean="0"/>
              <a:t>Uhr</a:t>
            </a:r>
            <a:r>
              <a:rPr lang="en-US" dirty="0" smtClean="0"/>
              <a:t>) Und du? </a:t>
            </a:r>
            <a:r>
              <a:rPr lang="en-US" dirty="0" err="1" smtClean="0"/>
              <a:t>Wann</a:t>
            </a:r>
            <a:r>
              <a:rPr lang="en-US" dirty="0" smtClean="0"/>
              <a:t> hast du Geschichte?</a:t>
            </a:r>
          </a:p>
          <a:p>
            <a:r>
              <a:rPr lang="en-US" dirty="0" smtClean="0"/>
              <a:t>B: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Geschichte von </a:t>
            </a:r>
            <a:r>
              <a:rPr lang="en-US" dirty="0" err="1" smtClean="0"/>
              <a:t>neun</a:t>
            </a:r>
            <a:r>
              <a:rPr lang="en-US" dirty="0" smtClean="0"/>
              <a:t> </a:t>
            </a:r>
            <a:r>
              <a:rPr lang="en-US" dirty="0" err="1" smtClean="0"/>
              <a:t>Uhr</a:t>
            </a:r>
            <a:r>
              <a:rPr lang="en-US" dirty="0" smtClean="0"/>
              <a:t> </a:t>
            </a:r>
            <a:r>
              <a:rPr lang="en-US" dirty="0" err="1" smtClean="0"/>
              <a:t>dreißig</a:t>
            </a:r>
            <a:r>
              <a:rPr lang="en-US" dirty="0" smtClean="0"/>
              <a:t> bis </a:t>
            </a:r>
            <a:r>
              <a:rPr lang="en-US" dirty="0" err="1" smtClean="0"/>
              <a:t>zehn</a:t>
            </a:r>
            <a:r>
              <a:rPr lang="en-US" dirty="0" smtClean="0"/>
              <a:t> </a:t>
            </a:r>
            <a:r>
              <a:rPr lang="en-US" dirty="0" err="1" smtClean="0"/>
              <a:t>Uhr</a:t>
            </a:r>
            <a:r>
              <a:rPr lang="en-US" dirty="0" smtClean="0"/>
              <a:t> </a:t>
            </a:r>
            <a:r>
              <a:rPr lang="en-US" dirty="0" err="1" smtClean="0"/>
              <a:t>zwanzig</a:t>
            </a:r>
            <a:r>
              <a:rPr lang="en-US" dirty="0" smtClean="0"/>
              <a:t>.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Fächer</a:t>
            </a:r>
            <a:r>
              <a:rPr lang="en-US" dirty="0" smtClean="0"/>
              <a:t> hast du </a:t>
            </a:r>
            <a:r>
              <a:rPr lang="en-US" dirty="0" err="1" smtClean="0"/>
              <a:t>gern</a:t>
            </a:r>
            <a:r>
              <a:rPr lang="en-US" dirty="0" smtClean="0"/>
              <a:t>? Was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dein</a:t>
            </a:r>
            <a:r>
              <a:rPr lang="en-US" dirty="0" smtClean="0"/>
              <a:t> </a:t>
            </a:r>
            <a:r>
              <a:rPr lang="en-US" dirty="0" err="1" smtClean="0"/>
              <a:t>Lieblingsfach</a:t>
            </a:r>
            <a:r>
              <a:rPr lang="en-US" dirty="0" smtClean="0"/>
              <a:t>?</a:t>
            </a:r>
          </a:p>
          <a:p>
            <a:r>
              <a:rPr lang="en-US" dirty="0" smtClean="0"/>
              <a:t>B: Mein </a:t>
            </a:r>
            <a:r>
              <a:rPr lang="en-US" dirty="0" err="1" smtClean="0"/>
              <a:t>Lieblingsfach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Kunst</a:t>
            </a:r>
            <a:r>
              <a:rPr lang="en-US" dirty="0" smtClean="0"/>
              <a:t>. Und </a:t>
            </a:r>
            <a:r>
              <a:rPr lang="en-US" dirty="0" err="1" smtClean="0"/>
              <a:t>dein</a:t>
            </a:r>
            <a:r>
              <a:rPr lang="en-US" dirty="0" smtClean="0"/>
              <a:t> </a:t>
            </a:r>
            <a:r>
              <a:rPr lang="en-US" dirty="0" err="1" smtClean="0"/>
              <a:t>Lieblingsfach</a:t>
            </a:r>
            <a:r>
              <a:rPr lang="en-US" dirty="0" smtClean="0"/>
              <a:t>?</a:t>
            </a:r>
          </a:p>
          <a:p>
            <a:r>
              <a:rPr lang="en-US" dirty="0" smtClean="0"/>
              <a:t>A: Mein </a:t>
            </a:r>
            <a:r>
              <a:rPr lang="en-US" dirty="0" err="1" smtClean="0"/>
              <a:t>Lieblingsfach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Englisch</a:t>
            </a:r>
            <a:r>
              <a:rPr lang="en-US" dirty="0" smtClean="0"/>
              <a:t>. </a:t>
            </a:r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Fächer</a:t>
            </a:r>
            <a:r>
              <a:rPr lang="en-US" dirty="0" smtClean="0"/>
              <a:t> hast du </a:t>
            </a:r>
            <a:r>
              <a:rPr lang="en-US" dirty="0" err="1" smtClean="0"/>
              <a:t>nicht</a:t>
            </a:r>
            <a:r>
              <a:rPr lang="en-US" dirty="0" smtClean="0"/>
              <a:t> so </a:t>
            </a:r>
            <a:r>
              <a:rPr lang="en-US" dirty="0" err="1" smtClean="0"/>
              <a:t>gern</a:t>
            </a:r>
            <a:r>
              <a:rPr lang="en-US" dirty="0" smtClean="0"/>
              <a:t>?</a:t>
            </a:r>
          </a:p>
          <a:p>
            <a:r>
              <a:rPr lang="en-US" dirty="0" smtClean="0"/>
              <a:t>B: </a:t>
            </a:r>
            <a:r>
              <a:rPr lang="en-US" dirty="0" err="1" smtClean="0"/>
              <a:t>Englisch</a:t>
            </a:r>
            <a:r>
              <a:rPr lang="en-US" dirty="0" smtClean="0"/>
              <a:t>. (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Englisch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.  </a:t>
            </a:r>
            <a:r>
              <a:rPr lang="en-US" dirty="0" err="1" smtClean="0"/>
              <a:t>Ich</a:t>
            </a:r>
            <a:r>
              <a:rPr lang="en-US" dirty="0" smtClean="0"/>
              <a:t> mag </a:t>
            </a:r>
            <a:r>
              <a:rPr lang="en-US" dirty="0" err="1" smtClean="0"/>
              <a:t>Englisch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(</a:t>
            </a:r>
            <a:r>
              <a:rPr lang="en-US" dirty="0" err="1" smtClean="0"/>
              <a:t>gern</a:t>
            </a:r>
            <a:r>
              <a:rPr lang="en-US" dirty="0" smtClean="0"/>
              <a:t>).)</a:t>
            </a:r>
          </a:p>
          <a:p>
            <a:r>
              <a:rPr lang="en-US" dirty="0" smtClean="0"/>
              <a:t>A: Sind </a:t>
            </a:r>
            <a:r>
              <a:rPr lang="en-US" dirty="0" err="1" smtClean="0"/>
              <a:t>deine</a:t>
            </a:r>
            <a:r>
              <a:rPr lang="en-US" dirty="0" smtClean="0"/>
              <a:t> </a:t>
            </a:r>
            <a:r>
              <a:rPr lang="en-US" dirty="0" err="1" smtClean="0"/>
              <a:t>Noten</a:t>
            </a:r>
            <a:r>
              <a:rPr lang="en-US" dirty="0" smtClean="0"/>
              <a:t> gut? (Wie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deine</a:t>
            </a:r>
            <a:r>
              <a:rPr lang="en-US" dirty="0" smtClean="0"/>
              <a:t> </a:t>
            </a:r>
            <a:r>
              <a:rPr lang="en-US" dirty="0" err="1" smtClean="0"/>
              <a:t>Noten</a:t>
            </a:r>
            <a:r>
              <a:rPr lang="en-US" dirty="0" smtClean="0"/>
              <a:t>? Was hast du in Bio?)</a:t>
            </a:r>
          </a:p>
          <a:p>
            <a:r>
              <a:rPr lang="en-US" dirty="0" smtClean="0"/>
              <a:t>B: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Drei</a:t>
            </a:r>
            <a:r>
              <a:rPr lang="en-US" dirty="0" smtClean="0"/>
              <a:t> in </a:t>
            </a:r>
            <a:r>
              <a:rPr lang="en-US" dirty="0" err="1" smtClean="0"/>
              <a:t>Biologie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A: Das </a:t>
            </a:r>
            <a:r>
              <a:rPr lang="en-US" dirty="0" err="1" smtClean="0"/>
              <a:t>ist</a:t>
            </a:r>
            <a:r>
              <a:rPr lang="en-US" dirty="0" smtClean="0"/>
              <a:t> gut. (Das </a:t>
            </a:r>
            <a:r>
              <a:rPr lang="en-US" dirty="0" err="1" smtClean="0"/>
              <a:t>ist</a:t>
            </a:r>
            <a:r>
              <a:rPr lang="en-US" dirty="0" smtClean="0"/>
              <a:t> okay. 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schlecht</a:t>
            </a:r>
            <a:r>
              <a:rPr lang="en-US" dirty="0" smtClean="0"/>
              <a:t>.)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827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29495</TotalTime>
  <Words>5244</Words>
  <Application>Microsoft Macintosh PowerPoint</Application>
  <PresentationFormat>On-screen Show (4:3)</PresentationFormat>
  <Paragraphs>1524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Adjacency</vt:lpstr>
      <vt:lpstr>Deutsch 1</vt:lpstr>
      <vt:lpstr>Freitag, der 24. Mai 2013 Deutsch 1, G Stunde Heute ist ein D Tag</vt:lpstr>
      <vt:lpstr>zum üben</vt:lpstr>
      <vt:lpstr>Hausaufgaben-Homework</vt:lpstr>
      <vt:lpstr>verb, subject, direct object (accusative)</vt:lpstr>
      <vt:lpstr>finding the subject &amp; direct object: 3 steps you should take</vt:lpstr>
      <vt:lpstr>subject &amp; direct object: 3 questions you should ask</vt:lpstr>
      <vt:lpstr>Klamotten – deine Meinung</vt:lpstr>
      <vt:lpstr>Präsentation – Teil 1  (in front of the store)</vt:lpstr>
      <vt:lpstr>Präsentation Teil 2  (in the store)</vt:lpstr>
      <vt:lpstr>Präsentation Teil 3 – in the store asking for supplies</vt:lpstr>
      <vt:lpstr>PowerPoint Presentation</vt:lpstr>
      <vt:lpstr>üben – schreibe in Deutsch</vt:lpstr>
      <vt:lpstr>ein Gespräch im Schreibwarenladen</vt:lpstr>
      <vt:lpstr>üben – schreibe in Deutsch</vt:lpstr>
      <vt:lpstr>Korrekturen</vt:lpstr>
      <vt:lpstr>Übersetze ins Deutsche, dann antworte</vt:lpstr>
      <vt:lpstr>Seite 112 # 2 &amp; # 3</vt:lpstr>
      <vt:lpstr>PowerPoint Presentation</vt:lpstr>
      <vt:lpstr>ein Interview 21. März</vt:lpstr>
      <vt:lpstr>Deine Meinung:</vt:lpstr>
      <vt:lpstr>Vokabeln 15. Feb.</vt:lpstr>
      <vt:lpstr>Neue Vokabeln 7. Februar</vt:lpstr>
      <vt:lpstr>Fragen und Antworten für den Bilder-Kreis</vt:lpstr>
      <vt:lpstr>Fragen:                      Vokabeln:</vt:lpstr>
      <vt:lpstr>Sentence structure</vt:lpstr>
      <vt:lpstr>PowerPoint Presentation</vt:lpstr>
      <vt:lpstr>PowerPoint Presentation</vt:lpstr>
      <vt:lpstr>PowerPoint Presentation</vt:lpstr>
      <vt:lpstr>PowerPoint Presentation</vt:lpstr>
      <vt:lpstr>Bilder Kreis Objective: basic questions about freetime, likes and dislikes ; adverb: gern, sehr gern, nicht gern, nicht so gern, 3rd person conjugation – talking about someone</vt:lpstr>
      <vt:lpstr>Bilder Kreis Objective: yes /no questions ; Freizeit ; adverb: gern, sehr gern, nicht gern, nicht so gern first person conjugation – talking about yourself and 2nd person conjugation – asking questions </vt:lpstr>
      <vt:lpstr>PowerPoint Presentation</vt:lpstr>
      <vt:lpstr>PowerPoint Presentation</vt:lpstr>
      <vt:lpstr>PowerPoint Presentation</vt:lpstr>
      <vt:lpstr>PowerPoint Presentation</vt:lpstr>
      <vt:lpstr>Sentences structure &amp; Pronouns</vt:lpstr>
      <vt:lpstr>Mein Bericht über …. (Phil)</vt:lpstr>
      <vt:lpstr>Beschreibe die Familienmitglieder</vt:lpstr>
      <vt:lpstr>haben – to have </vt:lpstr>
      <vt:lpstr>Meine Familie This is what you can show in your presentation</vt:lpstr>
      <vt:lpstr>Meine Familie This is what I would like to hear (for a male family member)</vt:lpstr>
      <vt:lpstr>Meine Familie – your turn</vt:lpstr>
      <vt:lpstr>Meine Familie – your turn</vt:lpstr>
      <vt:lpstr>Beschreibe die Person:</vt:lpstr>
      <vt:lpstr>Log-in information for Netbook</vt:lpstr>
      <vt:lpstr>Vokabeln Texte Seite 25</vt:lpstr>
      <vt:lpstr>PowerPoint Presentation</vt:lpstr>
      <vt:lpstr>PowerPoint Presentation</vt:lpstr>
      <vt:lpstr>PowerPoint Presentation</vt:lpstr>
      <vt:lpstr>Beschreibe</vt:lpstr>
      <vt:lpstr>3 Gruppen:</vt:lpstr>
      <vt:lpstr>Portfolio (first page)</vt:lpstr>
      <vt:lpstr>Portfolio (continue)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 Scheibel</dc:creator>
  <cp:lastModifiedBy>Britta Scheibel</cp:lastModifiedBy>
  <cp:revision>729</cp:revision>
  <dcterms:created xsi:type="dcterms:W3CDTF">2012-09-05T12:16:07Z</dcterms:created>
  <dcterms:modified xsi:type="dcterms:W3CDTF">2013-05-24T19:47:24Z</dcterms:modified>
</cp:coreProperties>
</file>