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5"/>
  </p:notesMasterIdLst>
  <p:sldIdLst>
    <p:sldId id="256" r:id="rId2"/>
    <p:sldId id="354" r:id="rId3"/>
    <p:sldId id="289" r:id="rId4"/>
    <p:sldId id="371" r:id="rId5"/>
    <p:sldId id="372" r:id="rId6"/>
    <p:sldId id="370" r:id="rId7"/>
    <p:sldId id="369" r:id="rId8"/>
    <p:sldId id="364" r:id="rId9"/>
    <p:sldId id="367" r:id="rId10"/>
    <p:sldId id="368" r:id="rId11"/>
    <p:sldId id="366" r:id="rId12"/>
    <p:sldId id="362" r:id="rId13"/>
    <p:sldId id="363" r:id="rId14"/>
    <p:sldId id="360" r:id="rId15"/>
    <p:sldId id="361" r:id="rId16"/>
    <p:sldId id="355" r:id="rId17"/>
    <p:sldId id="358" r:id="rId18"/>
    <p:sldId id="359" r:id="rId19"/>
    <p:sldId id="356" r:id="rId20"/>
    <p:sldId id="353" r:id="rId21"/>
    <p:sldId id="351" r:id="rId22"/>
    <p:sldId id="349" r:id="rId23"/>
    <p:sldId id="348" r:id="rId24"/>
    <p:sldId id="339" r:id="rId25"/>
    <p:sldId id="340" r:id="rId26"/>
    <p:sldId id="343" r:id="rId27"/>
    <p:sldId id="344" r:id="rId28"/>
    <p:sldId id="345" r:id="rId29"/>
    <p:sldId id="346" r:id="rId30"/>
    <p:sldId id="336" r:id="rId31"/>
    <p:sldId id="337" r:id="rId32"/>
    <p:sldId id="342" r:id="rId33"/>
    <p:sldId id="320" r:id="rId34"/>
    <p:sldId id="347" r:id="rId35"/>
    <p:sldId id="341" r:id="rId36"/>
    <p:sldId id="325" r:id="rId37"/>
    <p:sldId id="322" r:id="rId38"/>
    <p:sldId id="318" r:id="rId39"/>
    <p:sldId id="310" r:id="rId40"/>
    <p:sldId id="298" r:id="rId41"/>
    <p:sldId id="299" r:id="rId42"/>
    <p:sldId id="300" r:id="rId43"/>
    <p:sldId id="301" r:id="rId44"/>
    <p:sldId id="294" r:id="rId45"/>
    <p:sldId id="278" r:id="rId46"/>
    <p:sldId id="297" r:id="rId47"/>
    <p:sldId id="338" r:id="rId48"/>
    <p:sldId id="352" r:id="rId49"/>
    <p:sldId id="365" r:id="rId50"/>
    <p:sldId id="324" r:id="rId51"/>
    <p:sldId id="350" r:id="rId52"/>
    <p:sldId id="334" r:id="rId53"/>
    <p:sldId id="35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0C-BA36-0F41-B652-8C8072DCED00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4E39-C80D-4844-8E8B-C0489DC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5/20/13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hsgerman.weebly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Stunde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3 – in the store asking for supplies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Dort </a:t>
            </a:r>
            <a:r>
              <a:rPr lang="en-US" dirty="0" err="1" smtClean="0"/>
              <a:t>drüben</a:t>
            </a:r>
            <a:r>
              <a:rPr lang="en-US" dirty="0" smtClean="0"/>
              <a:t>. (Die </a:t>
            </a:r>
            <a:r>
              <a:rPr lang="en-US" dirty="0" err="1" smtClean="0"/>
              <a:t>Taschenrechner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da </a:t>
            </a:r>
            <a:r>
              <a:rPr lang="en-US" dirty="0" err="1" smtClean="0"/>
              <a:t>hinten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 (Was </a:t>
            </a:r>
            <a:r>
              <a:rPr lang="en-US" dirty="0" err="1" smtClean="0"/>
              <a:t>kostet</a:t>
            </a:r>
            <a:r>
              <a:rPr lang="en-US" dirty="0" smtClean="0"/>
              <a:t> der </a:t>
            </a:r>
            <a:r>
              <a:rPr lang="en-US" dirty="0" err="1" smtClean="0"/>
              <a:t>Taschenrechner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113 Euro.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!  (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kostet</a:t>
            </a:r>
            <a:r>
              <a:rPr lang="en-US" dirty="0" smtClean="0"/>
              <a:t> das Heft?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 3 Euro (-.99 cent).  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(</a:t>
            </a:r>
            <a:r>
              <a:rPr lang="en-US" dirty="0" err="1" smtClean="0"/>
              <a:t>Sie</a:t>
            </a:r>
            <a:r>
              <a:rPr lang="en-US" dirty="0" smtClean="0"/>
              <a:t>)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vorn</a:t>
            </a:r>
            <a:r>
              <a:rPr lang="en-US" dirty="0" smtClean="0"/>
              <a:t>. (da </a:t>
            </a:r>
            <a:r>
              <a:rPr lang="en-US" dirty="0" err="1" smtClean="0"/>
              <a:t>vorn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3 Euro. (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5 </a:t>
            </a:r>
            <a:r>
              <a:rPr lang="en-US" dirty="0" err="1" smtClean="0"/>
              <a:t>für</a:t>
            </a:r>
            <a:r>
              <a:rPr lang="en-US" dirty="0" smtClean="0"/>
              <a:t> 5 Euro).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&amp; B: </a:t>
            </a:r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endParaRPr lang="en-US" dirty="0" smtClean="0"/>
          </a:p>
          <a:p>
            <a:r>
              <a:rPr lang="en-US" dirty="0" smtClean="0"/>
              <a:t>Auf Wiedersehen/Tschüs/</a:t>
            </a:r>
            <a:r>
              <a:rPr lang="en-US" dirty="0" err="1" smtClean="0"/>
              <a:t>Tschau</a:t>
            </a:r>
            <a:r>
              <a:rPr lang="en-US" smtClean="0"/>
              <a:t>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938551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2916339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</a:t>
                      </a:r>
                      <a:r>
                        <a:rPr lang="en-US" sz="1200" baseline="0" dirty="0" smtClean="0"/>
                        <a:t>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üben</a:t>
            </a:r>
            <a:r>
              <a:rPr lang="en-US" dirty="0"/>
              <a:t> – </a:t>
            </a:r>
            <a:r>
              <a:rPr lang="en-US" dirty="0" err="1"/>
              <a:t>schreibe</a:t>
            </a:r>
            <a:r>
              <a:rPr lang="en-US" dirty="0"/>
              <a:t> in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Which subjects do you like? dislike? What is your favorite? How do you ask your friend for that information?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respond if </a:t>
            </a:r>
            <a:r>
              <a:rPr lang="en-US" dirty="0" err="1" smtClean="0"/>
              <a:t>Ahmet</a:t>
            </a:r>
            <a:r>
              <a:rPr lang="en-US" dirty="0" smtClean="0"/>
              <a:t>, an exchange student at your school, told you:</a:t>
            </a:r>
          </a:p>
          <a:p>
            <a:pPr marL="411480"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in Bio.</a:t>
            </a:r>
          </a:p>
          <a:p>
            <a:pPr marL="411480"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in </a:t>
            </a:r>
            <a:r>
              <a:rPr lang="en-US" dirty="0" err="1" smtClean="0"/>
              <a:t>Latein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in </a:t>
            </a:r>
            <a:r>
              <a:rPr lang="en-US" dirty="0" err="1" smtClean="0"/>
              <a:t>Englisch</a:t>
            </a:r>
            <a:r>
              <a:rPr lang="en-US" dirty="0" smtClean="0"/>
              <a:t>.</a:t>
            </a:r>
          </a:p>
          <a:p>
            <a:pPr marL="868680" lvl="1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ask a salesperson how much these items cost: calculators, notebooks, erasers, pencils, pens, school-bags, backpacks</a:t>
            </a:r>
            <a:r>
              <a:rPr lang="en-US" dirty="0"/>
              <a:t> </a:t>
            </a:r>
            <a:r>
              <a:rPr lang="en-US" dirty="0" smtClean="0"/>
              <a:t>and dictionaries?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do you tell your friend what each of the items cost? How might your friend comment on the price?</a:t>
            </a:r>
          </a:p>
          <a:p>
            <a:pPr marL="411480" lvl="1" indent="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Wörterbuch</a:t>
            </a:r>
            <a:r>
              <a:rPr lang="en-US" dirty="0" smtClean="0"/>
              <a:t> = 18 Euro  b) </a:t>
            </a:r>
            <a:r>
              <a:rPr lang="en-US" dirty="0" err="1" smtClean="0"/>
              <a:t>Kuli</a:t>
            </a:r>
            <a:r>
              <a:rPr lang="en-US" dirty="0" smtClean="0"/>
              <a:t> = 3,20 Euro   c) </a:t>
            </a:r>
            <a:r>
              <a:rPr lang="en-US" dirty="0" err="1" smtClean="0"/>
              <a:t>Schultasche</a:t>
            </a:r>
            <a:r>
              <a:rPr lang="en-US" dirty="0" smtClean="0"/>
              <a:t> = 24 Euro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Write a conversation in which your friend asks you where several things are located in a store. You point them out and give a general location. The tell him or her how much they cost.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Gespräch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Schreibwarenladen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Entschuldigung</a:t>
            </a:r>
            <a:r>
              <a:rPr lang="en-US" dirty="0" smtClean="0"/>
              <a:t>!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drüben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14 Euro.</a:t>
            </a:r>
          </a:p>
          <a:p>
            <a:r>
              <a:rPr lang="en-US" dirty="0" smtClean="0"/>
              <a:t>A: Okay. </a:t>
            </a:r>
            <a:r>
              <a:rPr lang="en-US" dirty="0" err="1" smtClean="0"/>
              <a:t>Danke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!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! (your welcome)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Da </a:t>
            </a:r>
            <a:r>
              <a:rPr lang="en-US" dirty="0" err="1" smtClean="0"/>
              <a:t>hinten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Und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Cerk</a:t>
            </a:r>
            <a:r>
              <a:rPr lang="en-US" dirty="0" smtClean="0"/>
              <a:t>: Dort </a:t>
            </a:r>
            <a:r>
              <a:rPr lang="en-US" dirty="0" err="1" smtClean="0"/>
              <a:t>drüben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</a:t>
            </a:r>
            <a:r>
              <a:rPr lang="en-US" dirty="0" err="1" smtClean="0"/>
              <a:t>Tschüss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. Auf Wiedersehen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schreibe</a:t>
            </a:r>
            <a:r>
              <a:rPr lang="en-US" dirty="0" smtClean="0"/>
              <a:t> in Deutsch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say in German: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Ulrike has German on Wednesday and Friday.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Monika and Klaus have history on Tuesday and Thursday.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Richard has no class on Saturday.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a friend what classes he or she has on Monday?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he/she respond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two friends?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they respond if both have the same schedule?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Say when these people have these classes.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a) Martin			8:30		Math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b) Claudia &amp; Ingrid		9:45		</a:t>
            </a:r>
            <a:r>
              <a:rPr lang="en-US" dirty="0" err="1" smtClean="0"/>
              <a:t>Latein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c) </a:t>
            </a:r>
            <a:r>
              <a:rPr lang="en-US" dirty="0" err="1" smtClean="0"/>
              <a:t>Heiko</a:t>
            </a:r>
            <a:r>
              <a:rPr lang="en-US" dirty="0" smtClean="0"/>
              <a:t>			10:20 – 11:05	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tell a classmate the sequence of your classes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Mein Tag </a:t>
            </a:r>
            <a:r>
              <a:rPr lang="en-US" dirty="0" err="1" smtClean="0"/>
              <a:t>ist</a:t>
            </a:r>
            <a:r>
              <a:rPr lang="en-US" dirty="0"/>
              <a:t> </a:t>
            </a:r>
            <a:r>
              <a:rPr lang="en-US" dirty="0" smtClean="0"/>
              <a:t>gut.</a:t>
            </a:r>
          </a:p>
          <a:p>
            <a:r>
              <a:rPr lang="en-US" dirty="0" smtClean="0"/>
              <a:t>Mein Tag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gut.</a:t>
            </a:r>
          </a:p>
          <a:p>
            <a:endParaRPr lang="en-US" dirty="0"/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Deutsch.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– not capitalized in a sentence</a:t>
            </a:r>
          </a:p>
          <a:p>
            <a:r>
              <a:rPr lang="en-US" dirty="0" smtClean="0"/>
              <a:t>verb position</a:t>
            </a:r>
          </a:p>
          <a:p>
            <a:endParaRPr lang="en-US" dirty="0"/>
          </a:p>
          <a:p>
            <a:r>
              <a:rPr lang="en-US" dirty="0" smtClean="0"/>
              <a:t>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Spaß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Übersetze</a:t>
            </a:r>
            <a:r>
              <a:rPr lang="en-US" sz="3600" dirty="0" smtClean="0"/>
              <a:t> ins Deutsche, </a:t>
            </a:r>
            <a:r>
              <a:rPr lang="en-US" sz="3600" dirty="0" err="1" smtClean="0"/>
              <a:t>dann</a:t>
            </a:r>
            <a:r>
              <a:rPr lang="en-US" sz="3600" dirty="0" smtClean="0"/>
              <a:t> </a:t>
            </a:r>
            <a:r>
              <a:rPr lang="en-US" sz="3600" dirty="0" err="1" smtClean="0"/>
              <a:t>antworte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Which subjects do you have?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on Monday?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does Ken have today?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Sonja and Lars, which subjects do you have after the 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When do you have Math?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after the lunch-break?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from two twenty until three fifteen?</a:t>
            </a:r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Describe your school-day using sequencing words.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conjugate the verb: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translate the words: class schedule, grade-level, geography, history, art</a:t>
            </a: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write the weekdays in German, include the weekend</a:t>
            </a:r>
          </a:p>
        </p:txBody>
      </p:sp>
    </p:spTree>
    <p:extLst>
      <p:ext uri="{BB962C8B-B14F-4D97-AF65-F5344CB8AC3E}">
        <p14:creationId xmlns:p14="http://schemas.microsoft.com/office/powerpoint/2010/main" val="7369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112 # 2 &amp;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Wie </a:t>
            </a:r>
            <a:r>
              <a:rPr lang="en-US" dirty="0" err="1" smtClean="0"/>
              <a:t>kommt</a:t>
            </a:r>
            <a:r>
              <a:rPr lang="en-US" dirty="0" smtClean="0"/>
              <a:t> Claudia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Sind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</a:t>
            </a:r>
          </a:p>
          <a:p>
            <a:endParaRPr lang="en-US" dirty="0"/>
          </a:p>
          <a:p>
            <a:r>
              <a:rPr lang="en-US" dirty="0" err="1" smtClean="0"/>
              <a:t>Welche</a:t>
            </a:r>
            <a:r>
              <a:rPr lang="en-US" dirty="0" smtClean="0"/>
              <a:t> Note hat </a:t>
            </a:r>
            <a:r>
              <a:rPr lang="en-US" dirty="0" err="1" smtClean="0"/>
              <a:t>sie</a:t>
            </a:r>
            <a:r>
              <a:rPr lang="en-US" dirty="0" smtClean="0"/>
              <a:t> in Bio? </a:t>
            </a:r>
          </a:p>
          <a:p>
            <a:endParaRPr lang="en-US" dirty="0"/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Claudia.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59797" r="-59797"/>
          <a:stretch>
            <a:fillRect/>
          </a:stretch>
        </p:blipFill>
        <p:spPr>
          <a:xfrm>
            <a:off x="0" y="163111"/>
            <a:ext cx="8643408" cy="6594399"/>
          </a:xfrm>
        </p:spPr>
      </p:pic>
    </p:spTree>
    <p:extLst>
      <p:ext uri="{BB962C8B-B14F-4D97-AF65-F5344CB8AC3E}">
        <p14:creationId xmlns:p14="http://schemas.microsoft.com/office/powerpoint/2010/main" val="38776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Interview </a:t>
            </a:r>
            <a:r>
              <a:rPr lang="en-US" sz="2400" dirty="0" smtClean="0"/>
              <a:t>21. </a:t>
            </a:r>
            <a:r>
              <a:rPr lang="en-US" sz="2400" dirty="0" err="1" smtClean="0"/>
              <a:t>März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mit </a:t>
            </a:r>
            <a:r>
              <a:rPr lang="en-US" dirty="0" err="1" smtClean="0"/>
              <a:t>Fragen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und den </a:t>
            </a:r>
            <a:r>
              <a:rPr lang="en-US" dirty="0" err="1" smtClean="0"/>
              <a:t>Studenplan</a:t>
            </a:r>
            <a:r>
              <a:rPr lang="en-US" dirty="0" smtClean="0"/>
              <a:t>.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/>
              <a:t> </a:t>
            </a:r>
            <a:r>
              <a:rPr lang="en-US" dirty="0" smtClean="0"/>
              <a:t>(opinion)</a:t>
            </a:r>
          </a:p>
          <a:p>
            <a:endParaRPr lang="en-US" dirty="0"/>
          </a:p>
          <a:p>
            <a:r>
              <a:rPr lang="en-US" dirty="0" err="1" smtClean="0"/>
              <a:t>Interviewe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. </a:t>
            </a:r>
            <a:r>
              <a:rPr lang="en-US" dirty="0" err="1" smtClean="0"/>
              <a:t>Schreibe</a:t>
            </a:r>
            <a:r>
              <a:rPr lang="en-US" dirty="0" smtClean="0"/>
              <a:t> seine/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 auf. Mache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Tauscht</a:t>
            </a:r>
            <a:r>
              <a:rPr lang="en-US" dirty="0" smtClean="0"/>
              <a:t> die </a:t>
            </a:r>
            <a:r>
              <a:rPr lang="en-US" dirty="0" err="1" smtClean="0"/>
              <a:t>Rollen</a:t>
            </a:r>
            <a:r>
              <a:rPr lang="en-US" dirty="0" smtClean="0"/>
              <a:t>! (change roles!)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(report) </a:t>
            </a:r>
            <a:r>
              <a:rPr lang="en-US" dirty="0" err="1" smtClean="0"/>
              <a:t>über</a:t>
            </a:r>
            <a:r>
              <a:rPr lang="en-US" dirty="0" smtClean="0"/>
              <a:t> den </a:t>
            </a:r>
            <a:r>
              <a:rPr lang="en-US" dirty="0" err="1" smtClean="0"/>
              <a:t>Schüler</a:t>
            </a:r>
            <a:r>
              <a:rPr lang="en-US" dirty="0" smtClean="0"/>
              <a:t> in </a:t>
            </a:r>
            <a:r>
              <a:rPr lang="en-US" dirty="0" err="1" smtClean="0"/>
              <a:t>deinem</a:t>
            </a:r>
            <a:r>
              <a:rPr lang="en-US" dirty="0" smtClean="0"/>
              <a:t> Interview. </a:t>
            </a:r>
          </a:p>
          <a:p>
            <a:endParaRPr lang="en-US" dirty="0"/>
          </a:p>
          <a:p>
            <a:r>
              <a:rPr lang="en-US" dirty="0" err="1" smtClean="0"/>
              <a:t>Gebe</a:t>
            </a:r>
            <a:r>
              <a:rPr lang="en-US" dirty="0" smtClean="0"/>
              <a:t>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ab (hand in). </a:t>
            </a:r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r>
              <a:rPr lang="en-US" dirty="0" smtClean="0"/>
              <a:t> (forget)!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Montag</a:t>
            </a:r>
            <a:r>
              <a:rPr lang="en-US" sz="3600" dirty="0" smtClean="0"/>
              <a:t>, der 20. Mai 2013</a:t>
            </a:r>
            <a:br>
              <a:rPr lang="en-US" sz="3600" dirty="0" smtClean="0"/>
            </a:br>
            <a:r>
              <a:rPr lang="en-US" sz="2000" dirty="0" smtClean="0"/>
              <a:t>Deutsch 1, G </a:t>
            </a:r>
            <a:r>
              <a:rPr lang="en-US" sz="2000" dirty="0" err="1" smtClean="0"/>
              <a:t>Stunde</a:t>
            </a:r>
            <a:r>
              <a:rPr lang="en-US" sz="2000" dirty="0" smtClean="0"/>
              <a:t>	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G Tag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9053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Unit:</a:t>
            </a:r>
            <a:r>
              <a:rPr lang="en-US" dirty="0" smtClean="0"/>
              <a:t> Mode (Fashion)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talk about clothes, state opinion, buying clothes</a:t>
            </a:r>
          </a:p>
          <a:p>
            <a:r>
              <a:rPr lang="en-US" b="1" dirty="0" smtClean="0"/>
              <a:t>Key Question: </a:t>
            </a:r>
            <a:r>
              <a:rPr lang="en-US" dirty="0" smtClean="0"/>
              <a:t>Wie </a:t>
            </a:r>
            <a:r>
              <a:rPr lang="en-US" dirty="0" err="1" smtClean="0"/>
              <a:t>gef</a:t>
            </a:r>
            <a:r>
              <a:rPr lang="en-US" dirty="0" err="1"/>
              <a:t>a</a:t>
            </a:r>
            <a:r>
              <a:rPr lang="en-US" dirty="0" err="1" smtClean="0"/>
              <a:t>llen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Daily Objectives:</a:t>
            </a:r>
            <a:endParaRPr lang="en-US" dirty="0" smtClean="0"/>
          </a:p>
          <a:p>
            <a:pPr lvl="1"/>
            <a:r>
              <a:rPr lang="en-US" dirty="0" smtClean="0"/>
              <a:t>talking about clothes</a:t>
            </a:r>
          </a:p>
          <a:p>
            <a:pPr lvl="1"/>
            <a:r>
              <a:rPr lang="en-US" dirty="0" smtClean="0"/>
              <a:t>reading comprehension – conversation about what to wear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err="1" smtClean="0"/>
              <a:t>Unterricht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Abschluss</a:t>
            </a:r>
            <a:r>
              <a:rPr lang="en-US" dirty="0" smtClean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besprechen</a:t>
            </a:r>
            <a:endParaRPr lang="en-US" dirty="0" smtClean="0"/>
          </a:p>
          <a:p>
            <a:pPr lvl="1"/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Meinung</a:t>
            </a:r>
            <a:r>
              <a:rPr lang="en-US" dirty="0" smtClean="0"/>
              <a:t>: 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? Wie </a:t>
            </a:r>
            <a:r>
              <a:rPr lang="en-US" dirty="0" err="1" smtClean="0"/>
              <a:t>gefallen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Hören</a:t>
            </a:r>
            <a:r>
              <a:rPr lang="en-US" dirty="0" smtClean="0"/>
              <a:t>: </a:t>
            </a:r>
            <a:r>
              <a:rPr lang="en-US" dirty="0" err="1" smtClean="0"/>
              <a:t>Seite</a:t>
            </a:r>
            <a:r>
              <a:rPr lang="en-US" dirty="0" smtClean="0"/>
              <a:t> 125 # 15 –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endParaRPr lang="en-US" dirty="0" smtClean="0"/>
          </a:p>
          <a:p>
            <a:pPr lvl="1"/>
            <a:r>
              <a:rPr lang="en-US" dirty="0" smtClean="0"/>
              <a:t>Video – </a:t>
            </a:r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smtClean="0"/>
              <a:t>Fete : </a:t>
            </a:r>
            <a:r>
              <a:rPr lang="en-US" dirty="0" err="1" smtClean="0"/>
              <a:t>Seite</a:t>
            </a:r>
            <a:r>
              <a:rPr lang="en-US" dirty="0" smtClean="0"/>
              <a:t> 118 </a:t>
            </a:r>
            <a:r>
              <a:rPr lang="en-US" dirty="0" err="1" smtClean="0"/>
              <a:t>lesen</a:t>
            </a:r>
            <a:endParaRPr lang="en-US" dirty="0" smtClean="0"/>
          </a:p>
          <a:p>
            <a:pPr marL="342900" lvl="1">
              <a:buClr>
                <a:schemeClr val="accent1"/>
              </a:buClr>
            </a:pPr>
            <a:r>
              <a:rPr lang="en-US" b="1" dirty="0" err="1" smtClean="0"/>
              <a:t>Hausaufgaben</a:t>
            </a:r>
            <a:r>
              <a:rPr lang="en-US" b="1" dirty="0" smtClean="0"/>
              <a:t>:</a:t>
            </a:r>
            <a:r>
              <a:rPr lang="en-US" dirty="0" smtClean="0"/>
              <a:t> &gt;</a:t>
            </a:r>
            <a:r>
              <a:rPr lang="en-US" dirty="0"/>
              <a:t>&gt;</a:t>
            </a:r>
            <a:r>
              <a:rPr lang="en-US" dirty="0" err="1"/>
              <a:t>Lesen</a:t>
            </a:r>
            <a:r>
              <a:rPr lang="en-US" dirty="0"/>
              <a:t> &amp; </a:t>
            </a:r>
            <a:r>
              <a:rPr lang="en-US" dirty="0" err="1"/>
              <a:t>verstehen</a:t>
            </a:r>
            <a:r>
              <a:rPr lang="en-US" dirty="0"/>
              <a:t>: </a:t>
            </a:r>
            <a:r>
              <a:rPr lang="en-US" dirty="0" err="1"/>
              <a:t>Seite</a:t>
            </a:r>
            <a:r>
              <a:rPr lang="en-US" dirty="0"/>
              <a:t> 129 # </a:t>
            </a:r>
            <a:r>
              <a:rPr lang="en-US" dirty="0" smtClean="0"/>
              <a:t>20 (</a:t>
            </a:r>
            <a:r>
              <a:rPr lang="en-US" dirty="0" err="1" smtClean="0"/>
              <a:t>schreibe</a:t>
            </a:r>
            <a:r>
              <a:rPr lang="en-US" dirty="0" smtClean="0"/>
              <a:t> und </a:t>
            </a:r>
            <a:r>
              <a:rPr lang="en-US" dirty="0" err="1" smtClean="0"/>
              <a:t>übersetze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Deine</a:t>
            </a:r>
            <a:r>
              <a:rPr lang="en-US" sz="4000" dirty="0" smtClean="0"/>
              <a:t> </a:t>
            </a:r>
            <a:r>
              <a:rPr lang="en-US" sz="4000" dirty="0" err="1" smtClean="0"/>
              <a:t>Meinung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Wie </a:t>
            </a:r>
            <a:r>
              <a:rPr lang="en-US" dirty="0" err="1" smtClean="0">
                <a:solidFill>
                  <a:srgbClr val="008000"/>
                </a:solidFill>
              </a:rPr>
              <a:t>findest</a:t>
            </a:r>
            <a:r>
              <a:rPr lang="en-US" dirty="0" smtClean="0">
                <a:solidFill>
                  <a:srgbClr val="008000"/>
                </a:solidFill>
              </a:rPr>
              <a:t> du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auch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prima.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nicht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blöd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Wie </a:t>
            </a:r>
            <a:r>
              <a:rPr lang="en-US" dirty="0" err="1" smtClean="0">
                <a:solidFill>
                  <a:srgbClr val="0000FF"/>
                </a:solidFill>
              </a:rPr>
              <a:t>findest</a:t>
            </a:r>
            <a:r>
              <a:rPr lang="en-US" dirty="0" smtClean="0">
                <a:solidFill>
                  <a:srgbClr val="0000FF"/>
                </a:solidFill>
              </a:rPr>
              <a:t> du </a:t>
            </a:r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.)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True / that’s true.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super!</a:t>
            </a:r>
          </a:p>
          <a:p>
            <a:endParaRPr lang="en-US" dirty="0"/>
          </a:p>
          <a:p>
            <a:r>
              <a:rPr lang="en-US" dirty="0" smtClean="0"/>
              <a:t>Here you can also you the reply: me too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auch</a:t>
            </a:r>
            <a:r>
              <a:rPr lang="en-US" u="sng" dirty="0" smtClean="0"/>
              <a:t>! </a:t>
            </a:r>
          </a:p>
          <a:p>
            <a:r>
              <a:rPr lang="en-US" dirty="0" smtClean="0"/>
              <a:t>or: I don’t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nicht</a:t>
            </a:r>
            <a:r>
              <a:rPr lang="en-US" u="sng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super! </a:t>
            </a:r>
          </a:p>
          <a:p>
            <a:r>
              <a:rPr lang="en-US" dirty="0" smtClean="0"/>
              <a:t>Here you can not use the above replies!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Vokabeln</a:t>
            </a:r>
            <a:r>
              <a:rPr lang="en-US" sz="3600" dirty="0" smtClean="0"/>
              <a:t> 15. Feb.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Schule</a:t>
            </a:r>
            <a:r>
              <a:rPr lang="en-US" dirty="0" smtClean="0"/>
              <a:t> – the school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Schüler</a:t>
            </a:r>
            <a:r>
              <a:rPr lang="en-US" dirty="0" smtClean="0"/>
              <a:t> – the student in school (male)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Schülerin</a:t>
            </a:r>
            <a:r>
              <a:rPr lang="en-US" dirty="0" smtClean="0"/>
              <a:t> – the student in school (female)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</a:t>
            </a:r>
            <a:r>
              <a:rPr lang="en-US" dirty="0" smtClean="0"/>
              <a:t> – the students in school (plural)</a:t>
            </a:r>
          </a:p>
          <a:p>
            <a:endParaRPr lang="en-US" dirty="0"/>
          </a:p>
          <a:p>
            <a:r>
              <a:rPr lang="en-US" dirty="0" err="1" smtClean="0"/>
              <a:t>kosten</a:t>
            </a:r>
            <a:r>
              <a:rPr lang="en-US" dirty="0" smtClean="0"/>
              <a:t> – to cost</a:t>
            </a:r>
          </a:p>
          <a:p>
            <a:r>
              <a:rPr lang="en-US" dirty="0" err="1" smtClean="0"/>
              <a:t>Eislaufen</a:t>
            </a:r>
            <a:r>
              <a:rPr lang="en-US" dirty="0" smtClean="0"/>
              <a:t> – Ice-Skating</a:t>
            </a:r>
          </a:p>
          <a:p>
            <a:r>
              <a:rPr lang="en-US" dirty="0" err="1" smtClean="0"/>
              <a:t>faulenzen</a:t>
            </a:r>
            <a:r>
              <a:rPr lang="en-US" dirty="0" smtClean="0"/>
              <a:t> – to be lazy</a:t>
            </a:r>
          </a:p>
          <a:p>
            <a:r>
              <a:rPr lang="en-US" dirty="0" err="1" smtClean="0"/>
              <a:t>Tischtennis</a:t>
            </a:r>
            <a:r>
              <a:rPr lang="en-US" dirty="0" smtClean="0"/>
              <a:t>  - table tennis</a:t>
            </a:r>
          </a:p>
          <a:p>
            <a:r>
              <a:rPr lang="en-US" dirty="0" smtClean="0"/>
              <a:t>1 Euro ~ 1.25 Dollar</a:t>
            </a:r>
          </a:p>
          <a:p>
            <a:r>
              <a:rPr lang="en-US" dirty="0" smtClean="0"/>
              <a:t>1 Dollar ~ 0.75 Euro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r>
              <a:rPr lang="en-US" dirty="0" smtClean="0"/>
              <a:t> 7. </a:t>
            </a:r>
            <a:r>
              <a:rPr lang="en-US" smtClean="0"/>
              <a:t>Februar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– to walk the dog</a:t>
            </a:r>
          </a:p>
          <a:p>
            <a:r>
              <a:rPr lang="en-US" dirty="0" err="1" smtClean="0"/>
              <a:t>telefonieren</a:t>
            </a:r>
            <a:r>
              <a:rPr lang="en-US" dirty="0" smtClean="0"/>
              <a:t> – to talk on the phone</a:t>
            </a:r>
          </a:p>
          <a:p>
            <a:r>
              <a:rPr lang="en-US" dirty="0" err="1" smtClean="0"/>
              <a:t>simsen</a:t>
            </a:r>
            <a:r>
              <a:rPr lang="en-US" dirty="0" smtClean="0"/>
              <a:t> – to text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err="1" smtClean="0"/>
              <a:t>Fallschirmspringen</a:t>
            </a:r>
            <a:r>
              <a:rPr lang="en-US" dirty="0" smtClean="0"/>
              <a:t>  - to do sky diving –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Fallschirmspringen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- to go shopping </a:t>
            </a: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gehe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Skateboarding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</a:t>
            </a:r>
          </a:p>
          <a:p>
            <a:r>
              <a:rPr lang="en-US" dirty="0" smtClean="0"/>
              <a:t>ins Kino (Theater) </a:t>
            </a:r>
            <a:r>
              <a:rPr lang="en-US" dirty="0" err="1" smtClean="0"/>
              <a:t>gehen</a:t>
            </a:r>
            <a:r>
              <a:rPr lang="en-US" dirty="0" smtClean="0"/>
              <a:t> – to go to the movies (theatre)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 (Theater).</a:t>
            </a:r>
          </a:p>
          <a:p>
            <a:r>
              <a:rPr lang="en-US" dirty="0" smtClean="0"/>
              <a:t>Go-Kart </a:t>
            </a:r>
            <a:r>
              <a:rPr lang="en-US" dirty="0" err="1" smtClean="0"/>
              <a:t>fahren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Go-Kart.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 und </a:t>
            </a:r>
            <a:r>
              <a:rPr lang="en-US" sz="2800" dirty="0" err="1" smtClean="0"/>
              <a:t>Antworten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den </a:t>
            </a:r>
            <a:r>
              <a:rPr lang="en-US" sz="2800" dirty="0" err="1" smtClean="0"/>
              <a:t>Bilder-Kreis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?	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Tanzt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Schaust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Fernsehen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err="1" smtClean="0"/>
              <a:t>Wann</a:t>
            </a:r>
            <a:r>
              <a:rPr lang="en-US" u="sng" dirty="0" smtClean="0"/>
              <a:t>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bastel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Rad.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Winter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Ski.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tanze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2065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:                      </a:t>
            </a:r>
            <a:r>
              <a:rPr lang="en-US" dirty="0" err="1" smtClean="0"/>
              <a:t>Vokabeln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nicht</a:t>
            </a:r>
            <a:r>
              <a:rPr lang="en-US" sz="2000" dirty="0"/>
              <a:t> (so)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Hast </a:t>
            </a:r>
            <a:r>
              <a:rPr lang="en-US" sz="2000" dirty="0"/>
              <a:t>du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</a:t>
            </a:r>
            <a:r>
              <a:rPr lang="en-US" sz="2000" dirty="0"/>
              <a:t>du </a:t>
            </a:r>
            <a:r>
              <a:rPr lang="en-US" sz="2000" dirty="0" err="1"/>
              <a:t>ein</a:t>
            </a:r>
            <a:r>
              <a:rPr lang="en-US" sz="2000" dirty="0"/>
              <a:t> Instrument?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in </a:t>
            </a:r>
            <a:r>
              <a:rPr lang="en-US" sz="2000" dirty="0" err="1" smtClean="0"/>
              <a:t>deiner</a:t>
            </a:r>
            <a:r>
              <a:rPr lang="en-US" sz="2000" dirty="0" smtClean="0"/>
              <a:t> </a:t>
            </a:r>
            <a:r>
              <a:rPr lang="en-US" sz="2000" dirty="0" err="1" smtClean="0"/>
              <a:t>Freizeit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Machst</a:t>
            </a:r>
            <a:r>
              <a:rPr lang="en-US" sz="2000" dirty="0" smtClean="0"/>
              <a:t> du Sport?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Schwimmst</a:t>
            </a:r>
            <a:r>
              <a:rPr lang="en-US" sz="2000" dirty="0" smtClean="0"/>
              <a:t> du </a:t>
            </a:r>
            <a:r>
              <a:rPr lang="en-US" sz="2000" dirty="0" err="1" smtClean="0"/>
              <a:t>gern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du </a:t>
            </a:r>
            <a:r>
              <a:rPr lang="en-US" sz="2000" dirty="0" err="1" smtClean="0"/>
              <a:t>Fussball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nach</a:t>
            </a:r>
            <a:r>
              <a:rPr lang="en-US" sz="2000" dirty="0" smtClean="0"/>
              <a:t> der </a:t>
            </a:r>
            <a:r>
              <a:rPr lang="en-US" sz="2000" dirty="0" err="1" smtClean="0"/>
              <a:t>Schule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Sommer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868508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laufen</a:t>
            </a:r>
            <a:r>
              <a:rPr lang="en-US" dirty="0" smtClean="0"/>
              <a:t> – to run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smtClean="0"/>
              <a:t>Wie gut </a:t>
            </a:r>
            <a:r>
              <a:rPr lang="en-US" dirty="0" err="1" smtClean="0"/>
              <a:t>bist</a:t>
            </a:r>
            <a:r>
              <a:rPr lang="en-US" dirty="0" smtClean="0"/>
              <a:t> du in Basketball?</a:t>
            </a:r>
          </a:p>
          <a:p>
            <a:r>
              <a:rPr lang="en-US" dirty="0" err="1" smtClean="0"/>
              <a:t>Nichts</a:t>
            </a:r>
            <a:r>
              <a:rPr lang="en-US" dirty="0" smtClean="0"/>
              <a:t>! – nothing</a:t>
            </a:r>
          </a:p>
          <a:p>
            <a:endParaRPr lang="en-US" dirty="0" smtClean="0"/>
          </a:p>
          <a:p>
            <a:r>
              <a:rPr lang="en-US" dirty="0" smtClean="0"/>
              <a:t>am Morgen (in the morning)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Vormittag</a:t>
            </a:r>
            <a:r>
              <a:rPr lang="en-US" dirty="0" smtClean="0"/>
              <a:t> (~ 10-11am)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(at 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Nachmittag</a:t>
            </a:r>
            <a:r>
              <a:rPr lang="en-US" dirty="0" smtClean="0"/>
              <a:t> (in the afternoon)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Abend</a:t>
            </a:r>
            <a:r>
              <a:rPr lang="en-US" dirty="0" smtClean="0"/>
              <a:t> (in the evening)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Nacht</a:t>
            </a:r>
            <a:r>
              <a:rPr lang="en-US" dirty="0" smtClean="0"/>
              <a:t> (in the night)</a:t>
            </a:r>
            <a:endParaRPr lang="en-US" dirty="0"/>
          </a:p>
          <a:p>
            <a:r>
              <a:rPr lang="en-US" dirty="0" err="1" smtClean="0"/>
              <a:t>Mitternacht</a:t>
            </a:r>
            <a:r>
              <a:rPr lang="en-US" dirty="0" smtClean="0"/>
              <a:t> (midnight)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7163"/>
              </p:ext>
            </p:extLst>
          </p:nvPr>
        </p:nvGraphicFramePr>
        <p:xfrm>
          <a:off x="456785" y="1614631"/>
          <a:ext cx="7620415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83"/>
                <a:gridCol w="1497063"/>
                <a:gridCol w="1832769"/>
                <a:gridCol w="1544143"/>
                <a:gridCol w="1222357"/>
              </a:tblGrid>
              <a:tr h="5363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or time express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u="sng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r>
                        <a:rPr lang="en-US" dirty="0" smtClean="0"/>
                        <a:t> – conjugated verb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so </a:t>
                      </a:r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Schach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Sommer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wandert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075156"/>
            <a:ext cx="76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Rule: Verb &amp; subject are always next to each other – with the conjugated verb being in second place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9356" y="851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86669"/>
              </p:ext>
            </p:extLst>
          </p:nvPr>
        </p:nvGraphicFramePr>
        <p:xfrm>
          <a:off x="457200" y="628650"/>
          <a:ext cx="7620000" cy="57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tense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(“past”)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schaut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Fernsehen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läuft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laufen</a:t>
                      </a:r>
                      <a:r>
                        <a:rPr lang="en-US" dirty="0" smtClean="0"/>
                        <a:t> – to run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schläft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schlafen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to sleep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65028"/>
              </p:ext>
            </p:extLst>
          </p:nvPr>
        </p:nvGraphicFramePr>
        <p:xfrm>
          <a:off x="457200" y="628650"/>
          <a:ext cx="7620000" cy="63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zeichnet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seiner </a:t>
                      </a:r>
                      <a:r>
                        <a:rPr lang="en-US" dirty="0" err="1" smtClean="0"/>
                        <a:t>Freizeit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ihrer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Freizeit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Videospiele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einkaufen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to go shopping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Hausaufgaben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5955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7373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Hausaufgaben</a:t>
            </a:r>
            <a:r>
              <a:rPr lang="en-US" dirty="0" smtClean="0"/>
              <a:t>-Homework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6215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page 129 # 20 write and complete the conversation, translate into English</a:t>
            </a:r>
          </a:p>
          <a:p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go to our </a:t>
            </a:r>
            <a:r>
              <a:rPr lang="en-US" b="1" dirty="0" smtClean="0">
                <a:solidFill>
                  <a:srgbClr val="3366FF"/>
                </a:solidFill>
                <a:hlinkClick r:id="rId2"/>
              </a:rPr>
              <a:t>http://rhsgerman.weebly.com</a:t>
            </a:r>
            <a:r>
              <a:rPr lang="en-US" b="1" dirty="0" smtClean="0">
                <a:solidFill>
                  <a:srgbClr val="3366FF"/>
                </a:solidFill>
              </a:rPr>
              <a:t> website – German 1 second semester, scroll down to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German 1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Schule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16.4.2013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Gespräch</a:t>
            </a:r>
            <a:r>
              <a:rPr lang="en-US" b="1" dirty="0" smtClean="0">
                <a:solidFill>
                  <a:srgbClr val="3366FF"/>
                </a:solidFill>
              </a:rPr>
              <a:t>. Record your answers and submit them for grading. </a:t>
            </a:r>
            <a:endParaRPr lang="en-US" b="1" dirty="0" smtClean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Portfolio:</a:t>
            </a:r>
            <a:r>
              <a:rPr lang="en-US" dirty="0" smtClean="0"/>
              <a:t> due at the end of second semester (see last slide: content will be adjusted throughout the semester up to the due date)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General Info about homework: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It is always expected that you study your notes from the day and all previous vocabulary and concepts</a:t>
            </a:r>
          </a:p>
          <a:p>
            <a:pPr lvl="1"/>
            <a:r>
              <a:rPr lang="en-US" dirty="0"/>
              <a:t>If you have </a:t>
            </a:r>
            <a:r>
              <a:rPr lang="en-US" u="sng" dirty="0"/>
              <a:t>any</a:t>
            </a:r>
            <a:r>
              <a:rPr lang="en-US" dirty="0"/>
              <a:t> question, need help or for tutoring: please see me second lunch or after school!</a:t>
            </a:r>
          </a:p>
          <a:p>
            <a:pPr lvl="1"/>
            <a:r>
              <a:rPr lang="en-US" dirty="0"/>
              <a:t>If you were absent or to hand in late work: see me second lunch or after school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Questions: see our website: http://</a:t>
            </a:r>
            <a:r>
              <a:rPr lang="en-US" dirty="0" err="1" smtClean="0"/>
              <a:t>rhsgerman.weebly.com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basic questions about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, likes and dislikes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>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person conjugation – talking about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in </a:t>
            </a:r>
            <a:r>
              <a:rPr lang="en-US" i="1" dirty="0"/>
              <a:t>s</a:t>
            </a:r>
            <a:r>
              <a:rPr lang="en-US" i="1" dirty="0" smtClean="0"/>
              <a:t>einer </a:t>
            </a:r>
            <a:r>
              <a:rPr lang="en-US" i="1" dirty="0" err="1" smtClean="0"/>
              <a:t>Freizeit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spielt</a:t>
            </a:r>
            <a:r>
              <a:rPr lang="en-US" i="1" dirty="0" smtClean="0"/>
              <a:t> </a:t>
            </a:r>
            <a:r>
              <a:rPr lang="en-US" i="1" dirty="0" err="1" smtClean="0"/>
              <a:t>Fussball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hört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was </a:t>
            </a:r>
            <a:r>
              <a:rPr lang="en-US" i="1" dirty="0" err="1" smtClean="0"/>
              <a:t>macht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?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wandert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schaut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709"/>
            <a:ext cx="7620000" cy="1143000"/>
          </a:xfrm>
        </p:spPr>
        <p:txBody>
          <a:bodyPr/>
          <a:lstStyle/>
          <a:p>
            <a:r>
              <a:rPr lang="en-US" sz="4000" dirty="0" err="1" smtClean="0"/>
              <a:t>Bilder</a:t>
            </a:r>
            <a:r>
              <a:rPr lang="en-US" sz="4000" dirty="0" smtClean="0"/>
              <a:t> </a:t>
            </a:r>
            <a:r>
              <a:rPr lang="en-US" sz="4000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yes /no questions ; </a:t>
            </a:r>
            <a:r>
              <a:rPr lang="en-US" sz="1800" dirty="0" err="1" smtClean="0"/>
              <a:t>Freizeit</a:t>
            </a:r>
            <a:r>
              <a:rPr lang="en-US" sz="1800" dirty="0" smtClean="0"/>
              <a:t>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first person conjugation – talking about yourself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person conjugation – asking questions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</a:t>
            </a:r>
            <a:r>
              <a:rPr lang="en-US" i="1" dirty="0" err="1"/>
              <a:t>s</a:t>
            </a:r>
            <a:r>
              <a:rPr lang="en-US" i="1" dirty="0" err="1" smtClean="0"/>
              <a:t>pielst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Fußball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smtClean="0"/>
              <a:t>Nein,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schwimme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</a:t>
            </a:r>
            <a:r>
              <a:rPr lang="en-US" i="1" dirty="0" err="1"/>
              <a:t>h</a:t>
            </a:r>
            <a:r>
              <a:rPr lang="en-US" i="1" dirty="0" err="1" smtClean="0"/>
              <a:t>örst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 </a:t>
            </a:r>
            <a:r>
              <a:rPr lang="en-US" i="1" dirty="0" err="1" smtClean="0"/>
              <a:t>Ja</a:t>
            </a:r>
            <a:r>
              <a:rPr lang="en-US" i="1" dirty="0" smtClean="0"/>
              <a:t>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höre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</a:t>
            </a:r>
            <a:r>
              <a:rPr lang="en-US" i="1" dirty="0" err="1" smtClean="0"/>
              <a:t>wanderst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 </a:t>
            </a:r>
            <a:r>
              <a:rPr lang="en-US" i="1" dirty="0" smtClean="0"/>
              <a:t>Nein.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wandere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</a:t>
            </a:r>
            <a:r>
              <a:rPr lang="en-US" i="1" dirty="0" err="1" smtClean="0"/>
              <a:t>schaust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Ja</a:t>
            </a:r>
            <a:r>
              <a:rPr lang="en-US" i="1" dirty="0" smtClean="0"/>
              <a:t>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schaue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070166"/>
              </p:ext>
            </p:extLst>
          </p:nvPr>
        </p:nvGraphicFramePr>
        <p:xfrm>
          <a:off x="457200" y="324805"/>
          <a:ext cx="3657598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2/25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book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&amp;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runn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31675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03319"/>
              </p:ext>
            </p:extLst>
          </p:nvPr>
        </p:nvGraphicFramePr>
        <p:xfrm>
          <a:off x="457200" y="324805"/>
          <a:ext cx="3610064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474980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2/13/We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682118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 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398398"/>
              </p:ext>
            </p:extLst>
          </p:nvPr>
        </p:nvGraphicFramePr>
        <p:xfrm>
          <a:off x="457200" y="324805"/>
          <a:ext cx="3657598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</a:t>
                      </a:r>
                    </a:p>
                    <a:p>
                      <a:pPr algn="ctr"/>
                      <a:r>
                        <a:rPr lang="en-US" sz="1200" dirty="0" smtClean="0"/>
                        <a:t>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</a:p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502465"/>
              </p:ext>
            </p:extLst>
          </p:nvPr>
        </p:nvGraphicFramePr>
        <p:xfrm>
          <a:off x="4419600" y="322664"/>
          <a:ext cx="3657598" cy="66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 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540989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 </a:t>
                      </a:r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</a:t>
                      </a:r>
                    </a:p>
                    <a:p>
                      <a:pPr algn="ctr"/>
                      <a:r>
                        <a:rPr lang="en-US" sz="1200" dirty="0" smtClean="0"/>
                        <a:t>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542371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</a:t>
                      </a:r>
                    </a:p>
                    <a:p>
                      <a:pPr algn="ctr"/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 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week 21/3</a:t>
                      </a:r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Sentences structure &amp; Pronouns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________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Couch </a:t>
            </a:r>
            <a:r>
              <a:rPr lang="en-US" dirty="0" err="1" smtClean="0"/>
              <a:t>klein</a:t>
            </a:r>
            <a:r>
              <a:rPr lang="en-US" dirty="0" smtClean="0"/>
              <a:t>?       </a:t>
            </a:r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)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.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 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_______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…….?         </a:t>
            </a:r>
            <a:r>
              <a:rPr lang="en-US" dirty="0" err="1" smtClean="0">
                <a:solidFill>
                  <a:srgbClr val="008000"/>
                </a:solidFill>
              </a:rPr>
              <a:t>Ja</a:t>
            </a:r>
            <a:r>
              <a:rPr lang="en-US" dirty="0" smtClean="0">
                <a:solidFill>
                  <a:srgbClr val="008000"/>
                </a:solidFill>
              </a:rPr>
              <a:t>. ………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.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______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……..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Write sentences describing </a:t>
            </a:r>
            <a:r>
              <a:rPr lang="en-US" b="1" dirty="0" smtClean="0">
                <a:solidFill>
                  <a:srgbClr val="FF0000"/>
                </a:solidFill>
              </a:rPr>
              <a:t>five </a:t>
            </a:r>
            <a:r>
              <a:rPr lang="en-US" dirty="0" smtClean="0">
                <a:solidFill>
                  <a:srgbClr val="FF0000"/>
                </a:solidFill>
              </a:rPr>
              <a:t>of your </a:t>
            </a:r>
            <a:r>
              <a:rPr lang="en-US" dirty="0">
                <a:solidFill>
                  <a:srgbClr val="FF0000"/>
                </a:solidFill>
              </a:rPr>
              <a:t>furniture on the back of your floor plan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Use complex sentences,  und/ </a:t>
            </a:r>
            <a:r>
              <a:rPr lang="en-US" b="1" dirty="0" err="1" smtClean="0">
                <a:solidFill>
                  <a:srgbClr val="FF0000"/>
                </a:solidFill>
              </a:rPr>
              <a:t>aber</a:t>
            </a:r>
            <a:r>
              <a:rPr lang="en-US" b="1" dirty="0" smtClean="0">
                <a:solidFill>
                  <a:srgbClr val="FF0000"/>
                </a:solidFill>
              </a:rPr>
              <a:t> &amp; pronouns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Minuten</a:t>
            </a:r>
            <a:r>
              <a:rPr lang="en-US" dirty="0">
                <a:solidFill>
                  <a:srgbClr val="FF0000"/>
                </a:solidFill>
              </a:rPr>
              <a:t>.   Hand </a:t>
            </a:r>
            <a:r>
              <a:rPr lang="en-US" dirty="0" smtClean="0">
                <a:solidFill>
                  <a:srgbClr val="FF0000"/>
                </a:solidFill>
              </a:rPr>
              <a:t>in.   If you don’t have a floor plan as needed – then draw some furniture and label them. Then write your sentences.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/>
              <a:t> </a:t>
            </a:r>
            <a:r>
              <a:rPr lang="en-US" dirty="0" smtClean="0"/>
              <a:t>…. (Phil)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Das </a:t>
            </a:r>
            <a:r>
              <a:rPr lang="en-US" b="1" dirty="0" err="1" smtClean="0"/>
              <a:t>ist</a:t>
            </a:r>
            <a:r>
              <a:rPr lang="en-US" b="1" dirty="0" smtClean="0"/>
              <a:t> Phil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Michigan und </a:t>
            </a:r>
            <a:r>
              <a:rPr lang="en-US" dirty="0" err="1" smtClean="0"/>
              <a:t>wohnt</a:t>
            </a:r>
            <a:r>
              <a:rPr lang="en-US" dirty="0" smtClean="0"/>
              <a:t> in Detroit. </a:t>
            </a:r>
          </a:p>
          <a:p>
            <a:r>
              <a:rPr lang="en-US" dirty="0" smtClean="0"/>
              <a:t>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Phil </a:t>
            </a:r>
            <a:r>
              <a:rPr lang="en-US" dirty="0" err="1"/>
              <a:t>kommt</a:t>
            </a:r>
            <a:r>
              <a:rPr lang="en-US" dirty="0"/>
              <a:t> mit </a:t>
            </a:r>
            <a:r>
              <a:rPr lang="en-US" dirty="0" err="1"/>
              <a:t>dem</a:t>
            </a:r>
            <a:r>
              <a:rPr lang="en-US" dirty="0"/>
              <a:t> Bus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Schule</a:t>
            </a:r>
            <a:r>
              <a:rPr lang="en-US" dirty="0"/>
              <a:t>. </a:t>
            </a:r>
          </a:p>
          <a:p>
            <a:r>
              <a:rPr lang="en-US" dirty="0"/>
              <a:t>Phil hat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u="sng" dirty="0"/>
              <a:t>Phil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lustig</a:t>
            </a:r>
            <a:r>
              <a:rPr lang="en-US" u="sng" dirty="0"/>
              <a:t>. </a:t>
            </a:r>
          </a:p>
          <a:p>
            <a:endParaRPr lang="en-US" dirty="0" smtClean="0"/>
          </a:p>
          <a:p>
            <a:r>
              <a:rPr lang="en-US" b="1" dirty="0" err="1" smtClean="0"/>
              <a:t>Phils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John.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Isa.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12 </a:t>
            </a:r>
            <a:r>
              <a:rPr lang="en-US" dirty="0" err="1" smtClean="0"/>
              <a:t>Jahre</a:t>
            </a:r>
            <a:r>
              <a:rPr lang="en-US" dirty="0" smtClean="0"/>
              <a:t> alt. Isa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Negations: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u="sng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Familienmitglieder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Das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Familie</a:t>
            </a:r>
            <a:r>
              <a:rPr lang="en-US" sz="1600" dirty="0" smtClean="0"/>
              <a:t> von 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. </a:t>
            </a:r>
          </a:p>
          <a:p>
            <a:pPr marL="114300" indent="0">
              <a:buNone/>
            </a:pPr>
            <a:r>
              <a:rPr lang="en-US" sz="1600" dirty="0" smtClean="0"/>
              <a:t>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Geschwister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Wer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das?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Toms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 ? (trait)</a:t>
            </a:r>
          </a:p>
          <a:p>
            <a:endParaRPr lang="en-US" sz="1600" dirty="0" smtClean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Anjas</a:t>
            </a:r>
            <a:r>
              <a:rPr lang="en-US" sz="1600" dirty="0" smtClean="0"/>
              <a:t>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(e)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/>
              <a:t>Wie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</a:t>
            </a:r>
            <a:r>
              <a:rPr lang="en-US" sz="1600" dirty="0"/>
              <a:t>e) …. ? (trait)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 smtClean="0"/>
              <a:t>ihre</a:t>
            </a:r>
            <a:r>
              <a:rPr lang="en-US" sz="1600" dirty="0" smtClean="0"/>
              <a:t> (plural – their) </a:t>
            </a:r>
            <a:r>
              <a:rPr lang="en-US" sz="1600" dirty="0" err="1" smtClean="0"/>
              <a:t>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hre</a:t>
            </a:r>
            <a:r>
              <a:rPr lang="en-US" sz="1600" dirty="0" smtClean="0"/>
              <a:t> </a:t>
            </a:r>
            <a:r>
              <a:rPr lang="en-US" sz="1600" dirty="0" err="1" smtClean="0"/>
              <a:t>Großeltern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die Mutter, der </a:t>
            </a:r>
            <a:r>
              <a:rPr lang="en-US" sz="2900" dirty="0" err="1" smtClean="0"/>
              <a:t>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Schwester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Bruder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Tante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Onkel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Großmutter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Großvater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Cousine</a:t>
            </a:r>
            <a:r>
              <a:rPr lang="en-US" sz="2900" dirty="0" smtClean="0"/>
              <a:t>, der Cousin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Geschwister</a:t>
            </a:r>
            <a:endParaRPr lang="en-US" sz="2900" dirty="0" smtClean="0"/>
          </a:p>
          <a:p>
            <a:r>
              <a:rPr lang="en-US" sz="2900" dirty="0" smtClean="0"/>
              <a:t>die Frau, der Mann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Haustiere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Katze</a:t>
            </a:r>
            <a:r>
              <a:rPr lang="en-US" sz="2900" dirty="0" smtClean="0"/>
              <a:t>, der </a:t>
            </a:r>
            <a:r>
              <a:rPr lang="en-US" sz="2900" dirty="0" err="1" smtClean="0"/>
              <a:t>Hund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Nichte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Neffe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Zwillinge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Enkelin</a:t>
            </a:r>
            <a:r>
              <a:rPr lang="en-US" sz="2900" dirty="0" smtClean="0"/>
              <a:t>, der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Freundin</a:t>
            </a:r>
            <a:r>
              <a:rPr lang="en-US" sz="2900" dirty="0" smtClean="0"/>
              <a:t>, der Freund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– to have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01807"/>
              </p:ext>
            </p:extLst>
          </p:nvPr>
        </p:nvGraphicFramePr>
        <p:xfrm>
          <a:off x="457200" y="1417636"/>
          <a:ext cx="7620000" cy="3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94"/>
                <a:gridCol w="3094165"/>
                <a:gridCol w="3712941"/>
              </a:tblGrid>
              <a:tr h="7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habt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3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verb, subject, direct object (accusative)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Hose.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Die Hose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leider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.  (</a:t>
            </a:r>
            <a:r>
              <a:rPr lang="en-US" dirty="0" err="1" smtClean="0"/>
              <a:t>leider</a:t>
            </a:r>
            <a:r>
              <a:rPr lang="en-US" dirty="0" smtClean="0"/>
              <a:t> = unfortunately  (adverb))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Brauchst</a:t>
            </a:r>
            <a:r>
              <a:rPr lang="en-US" dirty="0" smtClean="0"/>
              <a:t> du </a:t>
            </a:r>
            <a:r>
              <a:rPr lang="en-US" dirty="0" err="1" smtClean="0"/>
              <a:t>eine</a:t>
            </a:r>
            <a:r>
              <a:rPr lang="en-US" dirty="0" smtClean="0"/>
              <a:t> Shorts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Peter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Turnschuhe</a:t>
            </a:r>
            <a:r>
              <a:rPr lang="en-US" dirty="0" smtClean="0"/>
              <a:t> </a:t>
            </a:r>
            <a:r>
              <a:rPr lang="en-US" dirty="0" err="1" smtClean="0"/>
              <a:t>kaufen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Der </a:t>
            </a:r>
            <a:r>
              <a:rPr lang="en-US" dirty="0" err="1" smtClean="0"/>
              <a:t>Schuhladen</a:t>
            </a:r>
            <a:r>
              <a:rPr lang="en-US" dirty="0" smtClean="0"/>
              <a:t> hat seine </a:t>
            </a:r>
            <a:r>
              <a:rPr lang="en-US" dirty="0" err="1" smtClean="0"/>
              <a:t>Größe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  </a:t>
            </a:r>
          </a:p>
          <a:p>
            <a:pPr marL="411480" lvl="1" indent="0">
              <a:buNone/>
            </a:pPr>
            <a:r>
              <a:rPr lang="en-US" dirty="0" smtClean="0"/>
              <a:t>   (</a:t>
            </a:r>
            <a:r>
              <a:rPr lang="en-US" dirty="0" err="1" smtClean="0"/>
              <a:t>Schuhladen</a:t>
            </a:r>
            <a:r>
              <a:rPr lang="en-US" dirty="0" smtClean="0"/>
              <a:t> – </a:t>
            </a:r>
            <a:r>
              <a:rPr lang="en-US" dirty="0" err="1" smtClean="0"/>
              <a:t>shoestore</a:t>
            </a:r>
            <a:r>
              <a:rPr lang="en-US" dirty="0" smtClean="0"/>
              <a:t>; die </a:t>
            </a:r>
            <a:r>
              <a:rPr lang="en-US" dirty="0" err="1" smtClean="0"/>
              <a:t>Größe</a:t>
            </a:r>
            <a:r>
              <a:rPr lang="en-US" dirty="0" smtClean="0"/>
              <a:t> – the size)</a:t>
            </a:r>
          </a:p>
          <a:p>
            <a:pPr marL="411480" lvl="1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meinen</a:t>
            </a:r>
            <a:r>
              <a:rPr lang="en-US" dirty="0" smtClean="0"/>
              <a:t> Rock?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Den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total </a:t>
            </a:r>
            <a:r>
              <a:rPr lang="en-US" dirty="0" err="1" smtClean="0"/>
              <a:t>hübsch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Jacke</a:t>
            </a:r>
            <a:r>
              <a:rPr lang="en-US" dirty="0" smtClean="0"/>
              <a:t>?  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8000"/>
                </a:solidFill>
              </a:rPr>
              <a:t> for </a:t>
            </a:r>
            <a:r>
              <a:rPr lang="en-US" i="1" dirty="0" err="1" smtClean="0">
                <a:solidFill>
                  <a:srgbClr val="008000"/>
                </a:solidFill>
              </a:rPr>
              <a:t>gefallen</a:t>
            </a:r>
            <a:r>
              <a:rPr lang="en-US" dirty="0" smtClean="0">
                <a:solidFill>
                  <a:srgbClr val="008000"/>
                </a:solidFill>
              </a:rPr>
              <a:t> use the translation: </a:t>
            </a:r>
            <a:r>
              <a:rPr lang="en-US" i="1" dirty="0" smtClean="0">
                <a:solidFill>
                  <a:srgbClr val="008000"/>
                </a:solidFill>
              </a:rPr>
              <a:t>to appeal, to please </a:t>
            </a:r>
            <a:r>
              <a:rPr lang="en-US" dirty="0" smtClean="0">
                <a:solidFill>
                  <a:srgbClr val="008000"/>
                </a:solidFill>
              </a:rPr>
              <a:t>when asking questions for   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subject and direct object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Jacke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prima!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This is what you can show in your presentation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Bruder</a:t>
            </a:r>
            <a:endParaRPr lang="en-US" dirty="0" smtClean="0"/>
          </a:p>
          <a:p>
            <a:r>
              <a:rPr lang="en-US" dirty="0" smtClean="0"/>
              <a:t>2. Helmut	</a:t>
            </a:r>
          </a:p>
          <a:p>
            <a:r>
              <a:rPr lang="en-US" dirty="0" smtClean="0"/>
              <a:t>3. 56</a:t>
            </a:r>
          </a:p>
          <a:p>
            <a:r>
              <a:rPr lang="en-US" dirty="0" smtClean="0"/>
              <a:t>4. Deutschland</a:t>
            </a:r>
          </a:p>
          <a:p>
            <a:r>
              <a:rPr lang="en-US" dirty="0" smtClean="0"/>
              <a:t>5. Bochum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grün</a:t>
            </a:r>
            <a:endParaRPr lang="en-US" dirty="0" smtClean="0"/>
          </a:p>
          <a:p>
            <a:r>
              <a:rPr lang="en-US" dirty="0" smtClean="0"/>
              <a:t>7. blonde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endParaRPr lang="en-US" dirty="0" smtClean="0"/>
          </a:p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mutig</a:t>
            </a:r>
            <a:r>
              <a:rPr lang="en-US" dirty="0" smtClean="0"/>
              <a:t>, </a:t>
            </a:r>
            <a:r>
              <a:rPr lang="en-US" dirty="0" err="1" smtClean="0"/>
              <a:t>klug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This is what I would like to hear (for a male family member)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>
          <a:xfrm>
            <a:off x="457200" y="1536192"/>
            <a:ext cx="2780492" cy="34895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64397" y="1536192"/>
            <a:ext cx="4712803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Helmut.	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56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in Bochum.</a:t>
            </a:r>
          </a:p>
          <a:p>
            <a:r>
              <a:rPr lang="en-US" dirty="0" smtClean="0"/>
              <a:t>6. 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Er</a:t>
            </a:r>
            <a:r>
              <a:rPr lang="en-US" dirty="0" smtClean="0"/>
              <a:t> hat blonde,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mutig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klug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478" r="25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67" r="6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186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r>
              <a:rPr lang="en-US" dirty="0" smtClean="0"/>
              <a:t> die Person: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Mädchen</a:t>
            </a:r>
            <a:r>
              <a:rPr lang="en-US" dirty="0" smtClean="0"/>
              <a:t>? (der </a:t>
            </a:r>
            <a:r>
              <a:rPr lang="en-US" dirty="0" err="1" smtClean="0"/>
              <a:t>Junge</a:t>
            </a:r>
            <a:r>
              <a:rPr lang="en-US" dirty="0" smtClean="0"/>
              <a:t>, der Mann, die Frau)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(her) </a:t>
            </a:r>
            <a:r>
              <a:rPr lang="en-US" dirty="0" err="1" smtClean="0"/>
              <a:t>Lieblingsfarbe</a:t>
            </a:r>
            <a:r>
              <a:rPr lang="en-US" dirty="0" smtClean="0"/>
              <a:t>? (seine (his) </a:t>
            </a:r>
            <a:r>
              <a:rPr lang="en-US" dirty="0" err="1" smtClean="0"/>
              <a:t>Lieblingsfarbe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Haarfarbe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Augenfarbe</a:t>
            </a:r>
            <a:r>
              <a:rPr lang="en-US" dirty="0" smtClean="0"/>
              <a:t>? (seine)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 hat …..e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….e </a:t>
            </a:r>
            <a:r>
              <a:rPr lang="en-US" dirty="0" err="1" smtClean="0"/>
              <a:t>Augen</a:t>
            </a:r>
            <a:r>
              <a:rPr lang="en-US" dirty="0" smtClean="0"/>
              <a:t>.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/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(die </a:t>
            </a:r>
            <a:r>
              <a:rPr lang="en-US" dirty="0" err="1" smtClean="0"/>
              <a:t>Brille</a:t>
            </a:r>
            <a:r>
              <a:rPr lang="en-US" dirty="0" smtClean="0"/>
              <a:t> – glasses)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ist</a:t>
            </a:r>
            <a:r>
              <a:rPr lang="en-US" dirty="0"/>
              <a:t> das </a:t>
            </a:r>
            <a:r>
              <a:rPr lang="en-US" dirty="0" err="1"/>
              <a:t>Mädchen</a:t>
            </a:r>
            <a:r>
              <a:rPr lang="en-US" dirty="0"/>
              <a:t>? (der </a:t>
            </a:r>
            <a:r>
              <a:rPr lang="en-US" dirty="0" err="1"/>
              <a:t>Junge</a:t>
            </a:r>
            <a:r>
              <a:rPr lang="en-US" dirty="0"/>
              <a:t>, der Mann, die Frau) </a:t>
            </a:r>
            <a:endParaRPr lang="en-US" dirty="0" smtClean="0"/>
          </a:p>
          <a:p>
            <a:pPr lvl="1"/>
            <a:r>
              <a:rPr lang="en-US" dirty="0" smtClean="0"/>
              <a:t>(answer by stating two traits)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Log-in </a:t>
            </a:r>
            <a:r>
              <a:rPr lang="en-US" dirty="0"/>
              <a:t>information for </a:t>
            </a:r>
            <a:r>
              <a:rPr lang="en-US" dirty="0" smtClean="0"/>
              <a:t>Netbook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Username</a:t>
            </a:r>
            <a:r>
              <a:rPr lang="en-US" dirty="0"/>
              <a:t>: student ID</a:t>
            </a:r>
          </a:p>
          <a:p>
            <a:pPr lvl="1"/>
            <a:r>
              <a:rPr lang="en-US" dirty="0"/>
              <a:t>Password: </a:t>
            </a:r>
          </a:p>
          <a:p>
            <a:pPr lvl="2"/>
            <a:r>
              <a:rPr lang="en-US" dirty="0"/>
              <a:t>First letter of your first name – capitalized</a:t>
            </a:r>
          </a:p>
          <a:p>
            <a:pPr lvl="2"/>
            <a:r>
              <a:rPr lang="en-US" dirty="0"/>
              <a:t>First letter of your last name – lower case</a:t>
            </a:r>
          </a:p>
          <a:p>
            <a:pPr lvl="2"/>
            <a:r>
              <a:rPr lang="en-US" dirty="0"/>
              <a:t>Numbers for your birth-month – two digits</a:t>
            </a:r>
          </a:p>
          <a:p>
            <a:pPr lvl="2"/>
            <a:r>
              <a:rPr lang="en-US" dirty="0"/>
              <a:t>Numbers for your birth-year – last two digits</a:t>
            </a:r>
          </a:p>
          <a:p>
            <a:pPr lvl="2"/>
            <a:r>
              <a:rPr lang="en-US" dirty="0"/>
              <a:t>Male – add 01  or female – add </a:t>
            </a:r>
            <a:r>
              <a:rPr lang="en-US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92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Vokabeln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lieb</a:t>
            </a:r>
            <a:r>
              <a:rPr lang="en-US" dirty="0" smtClean="0"/>
              <a:t> – nice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Nähe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 – close by us</a:t>
            </a:r>
          </a:p>
          <a:p>
            <a:r>
              <a:rPr lang="en-US" dirty="0" err="1" smtClean="0"/>
              <a:t>arbeiten</a:t>
            </a:r>
            <a:r>
              <a:rPr lang="en-US" dirty="0" smtClean="0"/>
              <a:t> – to work</a:t>
            </a:r>
          </a:p>
          <a:p>
            <a:r>
              <a:rPr lang="en-US" dirty="0" err="1" smtClean="0"/>
              <a:t>gern</a:t>
            </a:r>
            <a:r>
              <a:rPr lang="en-US" dirty="0" smtClean="0"/>
              <a:t> – like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– still likes</a:t>
            </a:r>
          </a:p>
          <a:p>
            <a:r>
              <a:rPr lang="en-US" dirty="0" err="1" smtClean="0"/>
              <a:t>waren</a:t>
            </a:r>
            <a:r>
              <a:rPr lang="en-US" dirty="0" smtClean="0"/>
              <a:t> – were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spricht</a:t>
            </a:r>
            <a:r>
              <a:rPr lang="en-US" dirty="0" smtClean="0"/>
              <a:t> – she speaks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uns</a:t>
            </a:r>
            <a:r>
              <a:rPr lang="en-US" dirty="0" smtClean="0"/>
              <a:t> – with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Verwandten</a:t>
            </a:r>
            <a:r>
              <a:rPr lang="en-US" dirty="0" smtClean="0"/>
              <a:t> – relatives</a:t>
            </a:r>
          </a:p>
          <a:p>
            <a:r>
              <a:rPr lang="en-US" dirty="0" err="1" smtClean="0"/>
              <a:t>keine</a:t>
            </a:r>
            <a:r>
              <a:rPr lang="en-US" dirty="0" smtClean="0"/>
              <a:t> – no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Besuch</a:t>
            </a:r>
            <a:r>
              <a:rPr lang="en-US" dirty="0" smtClean="0"/>
              <a:t> – the visit</a:t>
            </a:r>
          </a:p>
          <a:p>
            <a:r>
              <a:rPr lang="en-US" dirty="0" err="1" smtClean="0"/>
              <a:t>bringen</a:t>
            </a:r>
            <a:r>
              <a:rPr lang="en-US" dirty="0" smtClean="0"/>
              <a:t> – to bring</a:t>
            </a:r>
          </a:p>
          <a:p>
            <a:r>
              <a:rPr lang="en-US" dirty="0" smtClean="0"/>
              <a:t>toll – great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Geschenk</a:t>
            </a:r>
            <a:r>
              <a:rPr lang="en-US" dirty="0" smtClean="0"/>
              <a:t> – the present</a:t>
            </a:r>
          </a:p>
          <a:p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– but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meint</a:t>
            </a:r>
            <a:r>
              <a:rPr lang="en-US" dirty="0"/>
              <a:t> </a:t>
            </a:r>
            <a:r>
              <a:rPr lang="en-US" dirty="0" smtClean="0"/>
              <a:t>– she thinks, she is of the opinion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54211"/>
              </p:ext>
            </p:extLst>
          </p:nvPr>
        </p:nvGraphicFramePr>
        <p:xfrm>
          <a:off x="457200" y="324805"/>
          <a:ext cx="365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7465000"/>
              </p:ext>
            </p:extLst>
          </p:nvPr>
        </p:nvGraphicFramePr>
        <p:xfrm>
          <a:off x="4419600" y="322664"/>
          <a:ext cx="3657600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198318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70725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57845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9105793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2" y="28211"/>
            <a:ext cx="7620000" cy="898083"/>
          </a:xfrm>
        </p:spPr>
        <p:txBody>
          <a:bodyPr/>
          <a:lstStyle/>
          <a:p>
            <a:r>
              <a:rPr lang="en-US" sz="2400" dirty="0" smtClean="0"/>
              <a:t>finding the subject &amp; direct object: 3 steps you should take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462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dirty="0" smtClean="0"/>
              <a:t>Was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der </a:t>
            </a:r>
            <a:r>
              <a:rPr lang="en-US" sz="1800" dirty="0" err="1" smtClean="0">
                <a:solidFill>
                  <a:srgbClr val="008000"/>
                </a:solidFill>
              </a:rPr>
              <a:t>Gürtel</a:t>
            </a:r>
            <a:r>
              <a:rPr lang="en-US" sz="1800" dirty="0" smtClean="0"/>
              <a:t>?</a:t>
            </a:r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20 Euro.</a:t>
            </a:r>
          </a:p>
          <a:p>
            <a:endParaRPr lang="en-US" sz="1800" dirty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den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So </a:t>
            </a:r>
            <a:r>
              <a:rPr lang="en-US" sz="1800" dirty="0" err="1" smtClean="0">
                <a:solidFill>
                  <a:srgbClr val="FF6600"/>
                </a:solidFill>
              </a:rPr>
              <a:t>einen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10 Euro.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ist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err="1" smtClean="0"/>
              <a:t>billig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Die Boutique </a:t>
            </a:r>
            <a:r>
              <a:rPr lang="en-US" sz="1800" dirty="0" smtClean="0">
                <a:solidFill>
                  <a:srgbClr val="3366FF"/>
                </a:solidFill>
              </a:rPr>
              <a:t>hat </a:t>
            </a:r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Blau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hat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Gabi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1. verb: hat (has)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2</a:t>
            </a:r>
            <a:r>
              <a:rPr lang="en-US" sz="1800" u="sng" dirty="0" smtClean="0">
                <a:solidFill>
                  <a:srgbClr val="008000"/>
                </a:solidFill>
              </a:rPr>
              <a:t>. Who/What </a:t>
            </a:r>
            <a:r>
              <a:rPr lang="en-US" sz="1800" dirty="0" smtClean="0">
                <a:solidFill>
                  <a:srgbClr val="008000"/>
                </a:solidFill>
              </a:rPr>
              <a:t>has? = subject = die Boutique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3. The boutique has </a:t>
            </a:r>
            <a:r>
              <a:rPr lang="en-US" sz="1800" u="sng" dirty="0" smtClean="0">
                <a:solidFill>
                  <a:srgbClr val="FF6600"/>
                </a:solidFill>
              </a:rPr>
              <a:t>what</a:t>
            </a:r>
            <a:r>
              <a:rPr lang="en-US" sz="1800" dirty="0" smtClean="0">
                <a:solidFill>
                  <a:srgbClr val="FF6600"/>
                </a:solidFill>
              </a:rPr>
              <a:t>? = direct object = 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(the blouse) 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262" y="801552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1.</a:t>
            </a:r>
            <a:r>
              <a:rPr lang="en-US" sz="1800" dirty="0" smtClean="0"/>
              <a:t> identify </a:t>
            </a:r>
            <a:r>
              <a:rPr lang="en-US" sz="1800" b="1" dirty="0" smtClean="0">
                <a:solidFill>
                  <a:srgbClr val="3366FF"/>
                </a:solidFill>
              </a:rPr>
              <a:t>the verb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rgbClr val="008000"/>
                </a:solidFill>
              </a:rPr>
              <a:t>2. </a:t>
            </a:r>
            <a:r>
              <a:rPr lang="en-US" sz="1800" dirty="0" smtClean="0"/>
              <a:t>use the verb to find the </a:t>
            </a:r>
            <a:r>
              <a:rPr lang="en-US" sz="1800" b="1" dirty="0" smtClean="0">
                <a:solidFill>
                  <a:srgbClr val="008000"/>
                </a:solidFill>
              </a:rPr>
              <a:t>subject</a:t>
            </a:r>
            <a:r>
              <a:rPr lang="en-US" sz="1800" b="1" dirty="0" smtClean="0"/>
              <a:t> </a:t>
            </a:r>
            <a:r>
              <a:rPr lang="en-US" sz="1800" dirty="0" smtClean="0"/>
              <a:t>– ask: </a:t>
            </a:r>
            <a:r>
              <a:rPr lang="en-US" sz="1800" i="1" u="sng" dirty="0" smtClean="0">
                <a:solidFill>
                  <a:srgbClr val="008000"/>
                </a:solidFill>
              </a:rPr>
              <a:t>Who/What</a:t>
            </a:r>
            <a:r>
              <a:rPr lang="en-US" sz="1800" i="1" dirty="0" smtClean="0"/>
              <a:t> verb?</a:t>
            </a:r>
          </a:p>
          <a:p>
            <a:r>
              <a:rPr lang="en-US" sz="1800" dirty="0" smtClean="0"/>
              <a:t>for example: </a:t>
            </a:r>
            <a:r>
              <a:rPr lang="en-US" sz="1800" i="1" dirty="0" smtClean="0"/>
              <a:t>who or what costs</a:t>
            </a:r>
            <a:r>
              <a:rPr lang="en-US" sz="1800" dirty="0" smtClean="0"/>
              <a:t>….  answer: the belt</a:t>
            </a:r>
          </a:p>
          <a:p>
            <a:r>
              <a:rPr lang="en-US" sz="1800" dirty="0" smtClean="0"/>
              <a:t>therefore “the belt” is the subject</a:t>
            </a:r>
          </a:p>
          <a:p>
            <a:r>
              <a:rPr lang="en-US" sz="1800" dirty="0" smtClean="0"/>
              <a:t>for example: </a:t>
            </a:r>
            <a:r>
              <a:rPr lang="en-US" sz="1800" i="1" u="sng" dirty="0" smtClean="0">
                <a:solidFill>
                  <a:srgbClr val="008000"/>
                </a:solidFill>
              </a:rPr>
              <a:t>who or what </a:t>
            </a:r>
            <a:r>
              <a:rPr lang="en-US" sz="1800" i="1" dirty="0" smtClean="0"/>
              <a:t>would like</a:t>
            </a:r>
            <a:r>
              <a:rPr lang="en-US" sz="1800" dirty="0" smtClean="0"/>
              <a:t>… answer: I </a:t>
            </a:r>
          </a:p>
          <a:p>
            <a:r>
              <a:rPr lang="en-US" sz="1800" dirty="0" smtClean="0"/>
              <a:t>therefore “I” is the subject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6600"/>
                </a:solidFill>
              </a:rPr>
              <a:t>3.</a:t>
            </a:r>
            <a:r>
              <a:rPr lang="en-US" sz="1800" dirty="0" smtClean="0"/>
              <a:t> find the </a:t>
            </a:r>
            <a:r>
              <a:rPr lang="en-US" sz="1800" b="1" dirty="0" smtClean="0">
                <a:solidFill>
                  <a:srgbClr val="FF6600"/>
                </a:solidFill>
              </a:rPr>
              <a:t>direct object </a:t>
            </a:r>
            <a:r>
              <a:rPr lang="en-US" sz="1800" dirty="0" smtClean="0"/>
              <a:t>by using the subject and the verb in a question combined with what. Ask: </a:t>
            </a:r>
            <a:r>
              <a:rPr lang="en-US" sz="1800" i="1" dirty="0" smtClean="0"/>
              <a:t>Subject verb </a:t>
            </a:r>
            <a:r>
              <a:rPr lang="en-US" sz="1800" i="1" u="sng" dirty="0" smtClean="0">
                <a:solidFill>
                  <a:srgbClr val="FF6600"/>
                </a:solidFill>
              </a:rPr>
              <a:t>what</a:t>
            </a:r>
            <a:r>
              <a:rPr lang="en-US" sz="1800" i="1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sz="1800" dirty="0" smtClean="0"/>
              <a:t>for example: I would like </a:t>
            </a:r>
            <a:r>
              <a:rPr lang="en-US" sz="1800" u="sng" dirty="0" smtClean="0">
                <a:solidFill>
                  <a:srgbClr val="FF6600"/>
                </a:solidFill>
              </a:rPr>
              <a:t>what?</a:t>
            </a:r>
            <a:r>
              <a:rPr lang="en-US" sz="1800" dirty="0" smtClean="0"/>
              <a:t> …answer: den </a:t>
            </a:r>
            <a:r>
              <a:rPr lang="en-US" sz="1800" dirty="0" err="1" smtClean="0"/>
              <a:t>Pulli</a:t>
            </a:r>
            <a:endParaRPr lang="en-US" sz="1800" dirty="0" smtClean="0"/>
          </a:p>
          <a:p>
            <a:r>
              <a:rPr lang="en-US" sz="1800" dirty="0" smtClean="0"/>
              <a:t>therefore “der </a:t>
            </a:r>
            <a:r>
              <a:rPr lang="en-US" sz="1800" dirty="0" err="1" smtClean="0"/>
              <a:t>Pulli</a:t>
            </a:r>
            <a:r>
              <a:rPr lang="en-US" sz="1800" dirty="0" smtClean="0"/>
              <a:t>” is the direct object</a:t>
            </a:r>
          </a:p>
        </p:txBody>
      </p:sp>
    </p:spTree>
    <p:extLst>
      <p:ext uri="{BB962C8B-B14F-4D97-AF65-F5344CB8AC3E}">
        <p14:creationId xmlns:p14="http://schemas.microsoft.com/office/powerpoint/2010/main" val="26592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der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(appearance)</a:t>
            </a:r>
          </a:p>
          <a:p>
            <a:endParaRPr lang="en-US" dirty="0" smtClean="0"/>
          </a:p>
          <a:p>
            <a:r>
              <a:rPr lang="en-US" u="sng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Klein.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neu</a:t>
            </a:r>
            <a:endParaRPr lang="en-US" dirty="0" smtClean="0"/>
          </a:p>
          <a:p>
            <a:r>
              <a:rPr lang="en-US" dirty="0" smtClean="0"/>
              <a:t>… alt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groß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3919369" cy="459028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Wie </a:t>
            </a:r>
            <a:r>
              <a:rPr lang="en-US" u="sng" dirty="0" err="1" smtClean="0"/>
              <a:t>findest</a:t>
            </a:r>
            <a:r>
              <a:rPr lang="en-US" u="sng" dirty="0" smtClean="0"/>
              <a:t> du </a:t>
            </a:r>
            <a:r>
              <a:rPr lang="en-US" dirty="0" smtClean="0"/>
              <a:t>den </a:t>
            </a:r>
            <a:r>
              <a:rPr lang="en-US" dirty="0" err="1" smtClean="0"/>
              <a:t>Stuhl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u="sng" dirty="0" smtClean="0"/>
              <a:t>What do you think of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(opinion)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   (I find the chair pretty.)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häßlich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bequem</a:t>
            </a:r>
            <a:endParaRPr lang="en-US" dirty="0" smtClean="0"/>
          </a:p>
          <a:p>
            <a:r>
              <a:rPr lang="en-US" dirty="0" smtClean="0"/>
              <a:t>….</a:t>
            </a:r>
            <a:r>
              <a:rPr lang="en-US" dirty="0" err="1" smtClean="0"/>
              <a:t>unbequem</a:t>
            </a:r>
            <a:endParaRPr lang="en-US" dirty="0" smtClean="0"/>
          </a:p>
          <a:p>
            <a:r>
              <a:rPr lang="en-US" dirty="0" smtClean="0"/>
              <a:t>… gut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nicht</a:t>
            </a:r>
            <a:r>
              <a:rPr lang="en-US" dirty="0" smtClean="0"/>
              <a:t>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Gruppen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Chris, Nate, Crystal, Justin, Cameron, Sydney, </a:t>
            </a:r>
            <a:r>
              <a:rPr lang="en-US" sz="2800" dirty="0" err="1" smtClean="0"/>
              <a:t>Shelbi</a:t>
            </a:r>
            <a:r>
              <a:rPr lang="en-US" sz="2800" dirty="0" smtClean="0"/>
              <a:t>, </a:t>
            </a:r>
            <a:r>
              <a:rPr lang="en-US" sz="2800" dirty="0" err="1" smtClean="0"/>
              <a:t>Markis</a:t>
            </a:r>
            <a:r>
              <a:rPr lang="en-US" sz="2800" dirty="0" smtClean="0"/>
              <a:t>, </a:t>
            </a:r>
            <a:r>
              <a:rPr lang="en-US" sz="2800" dirty="0" err="1" smtClean="0"/>
              <a:t>Melaney</a:t>
            </a:r>
            <a:r>
              <a:rPr lang="en-US" sz="2800" dirty="0" smtClean="0"/>
              <a:t>, Mark, </a:t>
            </a:r>
            <a:r>
              <a:rPr lang="en-US" sz="2800" dirty="0" err="1" smtClean="0"/>
              <a:t>Daijah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Rayquael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 smtClean="0"/>
              <a:t>Casean</a:t>
            </a:r>
            <a:r>
              <a:rPr lang="en-US" sz="2800" dirty="0" smtClean="0"/>
              <a:t>, </a:t>
            </a:r>
            <a:r>
              <a:rPr lang="en-US" sz="2800" dirty="0" err="1" smtClean="0"/>
              <a:t>Dimitri</a:t>
            </a:r>
            <a:r>
              <a:rPr lang="en-US" sz="2800" dirty="0" smtClean="0"/>
              <a:t>, Victoria, </a:t>
            </a:r>
            <a:r>
              <a:rPr lang="en-US" sz="2800" dirty="0" err="1" smtClean="0"/>
              <a:t>Ameer</a:t>
            </a:r>
            <a:r>
              <a:rPr lang="en-US" sz="2800" dirty="0" smtClean="0"/>
              <a:t>, </a:t>
            </a:r>
            <a:r>
              <a:rPr lang="en-US" sz="2800" dirty="0" err="1" smtClean="0"/>
              <a:t>Shakeya</a:t>
            </a:r>
            <a:r>
              <a:rPr lang="en-US" sz="2800" dirty="0" smtClean="0"/>
              <a:t>, Remy, </a:t>
            </a:r>
            <a:r>
              <a:rPr lang="en-US" sz="2800" dirty="0" err="1" smtClean="0"/>
              <a:t>Shantysia</a:t>
            </a:r>
            <a:r>
              <a:rPr lang="en-US" sz="2800" dirty="0" smtClean="0"/>
              <a:t>, </a:t>
            </a:r>
            <a:r>
              <a:rPr lang="en-US" sz="2800" dirty="0" err="1" smtClean="0"/>
              <a:t>Juwan</a:t>
            </a:r>
            <a:r>
              <a:rPr lang="en-US" sz="2800" dirty="0" smtClean="0"/>
              <a:t>, </a:t>
            </a:r>
            <a:r>
              <a:rPr lang="en-US" sz="2800" dirty="0" err="1" smtClean="0"/>
              <a:t>Kamryn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Keith, </a:t>
            </a:r>
            <a:r>
              <a:rPr lang="en-US" sz="2800" dirty="0" err="1"/>
              <a:t>Tiera</a:t>
            </a:r>
            <a:r>
              <a:rPr lang="en-US" sz="2800" dirty="0"/>
              <a:t>, Malik, </a:t>
            </a:r>
            <a:r>
              <a:rPr lang="en-US" sz="2800" dirty="0" err="1"/>
              <a:t>Demorea</a:t>
            </a:r>
            <a:r>
              <a:rPr lang="en-US" sz="2800" dirty="0"/>
              <a:t>, </a:t>
            </a:r>
            <a:r>
              <a:rPr lang="en-US" sz="2800" dirty="0" err="1"/>
              <a:t>Akia</a:t>
            </a:r>
            <a:r>
              <a:rPr lang="en-US" sz="2800" dirty="0"/>
              <a:t>, </a:t>
            </a:r>
            <a:r>
              <a:rPr lang="en-US" sz="2800" dirty="0" err="1"/>
              <a:t>Devonte</a:t>
            </a:r>
            <a:r>
              <a:rPr lang="en-US" sz="2800" dirty="0"/>
              <a:t>, Bryan, Jessica R., Jessica P., </a:t>
            </a:r>
            <a:r>
              <a:rPr lang="en-US" sz="2800" dirty="0" err="1"/>
              <a:t>Jamee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4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(first page)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content page</a:t>
            </a:r>
          </a:p>
          <a:p>
            <a:r>
              <a:rPr lang="en-US" dirty="0" smtClean="0"/>
              <a:t>running grade records</a:t>
            </a:r>
          </a:p>
          <a:p>
            <a:r>
              <a:rPr lang="en-US" dirty="0" smtClean="0"/>
              <a:t>unit reflections</a:t>
            </a:r>
          </a:p>
          <a:p>
            <a:r>
              <a:rPr lang="en-US" dirty="0" smtClean="0"/>
              <a:t>all quizzes with corrections on the back</a:t>
            </a:r>
          </a:p>
          <a:p>
            <a:r>
              <a:rPr lang="en-US" dirty="0" smtClean="0"/>
              <a:t>all unit assessments – handouts, notes etc.</a:t>
            </a:r>
          </a:p>
          <a:p>
            <a:pPr lvl="1"/>
            <a:r>
              <a:rPr lang="en-US" dirty="0" err="1" smtClean="0"/>
              <a:t>Kapitel</a:t>
            </a:r>
            <a:r>
              <a:rPr lang="en-US" dirty="0" smtClean="0"/>
              <a:t> 2 Test</a:t>
            </a:r>
          </a:p>
          <a:p>
            <a:r>
              <a:rPr lang="en-US" dirty="0" smtClean="0"/>
              <a:t>your choice of work – that shows your growth in German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worksheets – with corrections ch.2 (2/4)</a:t>
            </a:r>
          </a:p>
          <a:p>
            <a:r>
              <a:rPr lang="en-US" dirty="0"/>
              <a:t>report about a </a:t>
            </a:r>
            <a:r>
              <a:rPr lang="en-US" dirty="0" smtClean="0"/>
              <a:t>classmate, free</a:t>
            </a:r>
            <a:r>
              <a:rPr lang="en-US" dirty="0"/>
              <a:t>-time activities: first </a:t>
            </a:r>
            <a:r>
              <a:rPr lang="en-US" dirty="0" smtClean="0"/>
              <a:t>draft with teachers corrections </a:t>
            </a:r>
            <a:r>
              <a:rPr lang="en-US" dirty="0"/>
              <a:t>and </a:t>
            </a:r>
            <a:r>
              <a:rPr lang="en-US" dirty="0" smtClean="0"/>
              <a:t>rewrite (</a:t>
            </a:r>
            <a:r>
              <a:rPr lang="en-US" dirty="0"/>
              <a:t>2/4)</a:t>
            </a:r>
          </a:p>
          <a:p>
            <a:r>
              <a:rPr lang="en-US" dirty="0"/>
              <a:t>signed progress report (2/25/</a:t>
            </a:r>
            <a:r>
              <a:rPr lang="en-US" dirty="0" smtClean="0"/>
              <a:t>2013 &amp; 3/22 2013)</a:t>
            </a:r>
          </a:p>
          <a:p>
            <a:r>
              <a:rPr lang="en-US" dirty="0" smtClean="0"/>
              <a:t>report about classmate, school schedule: first draft with teachers correction and rewrite (3/26)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about classmate, </a:t>
            </a:r>
            <a:r>
              <a:rPr lang="en-US" dirty="0" smtClean="0"/>
              <a:t>likes and dislikes of classes, favorite classes and other favorite things - first draft (due 3/28) </a:t>
            </a:r>
            <a:r>
              <a:rPr lang="en-US" dirty="0"/>
              <a:t>with teachers correction and rewrite </a:t>
            </a:r>
            <a:r>
              <a:rPr lang="en-US" dirty="0" smtClean="0"/>
              <a:t>(still to come)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Report card (4/18) with notes and “grades”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2" y="28211"/>
            <a:ext cx="7620000" cy="1143000"/>
          </a:xfrm>
        </p:spPr>
        <p:txBody>
          <a:bodyPr/>
          <a:lstStyle/>
          <a:p>
            <a:r>
              <a:rPr lang="en-US" sz="3200" dirty="0" smtClean="0"/>
              <a:t>subject &amp; direct object: 3 questions you should 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1211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dirty="0" smtClean="0"/>
              <a:t>Was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der </a:t>
            </a:r>
            <a:r>
              <a:rPr lang="en-US" sz="1800" dirty="0" err="1" smtClean="0">
                <a:solidFill>
                  <a:srgbClr val="008000"/>
                </a:solidFill>
              </a:rPr>
              <a:t>Gürtel</a:t>
            </a:r>
            <a:r>
              <a:rPr lang="en-US" sz="1800" dirty="0" smtClean="0"/>
              <a:t>?</a:t>
            </a:r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20 Euro.</a:t>
            </a:r>
          </a:p>
          <a:p>
            <a:endParaRPr lang="en-US" sz="1800" dirty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den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So </a:t>
            </a:r>
            <a:r>
              <a:rPr lang="en-US" sz="1800" dirty="0" err="1" smtClean="0">
                <a:solidFill>
                  <a:srgbClr val="FF6600"/>
                </a:solidFill>
              </a:rPr>
              <a:t>einen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10 Euro.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ist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err="1" smtClean="0"/>
              <a:t>billig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Die Boutique </a:t>
            </a:r>
            <a:r>
              <a:rPr lang="en-US" sz="1800" dirty="0" smtClean="0">
                <a:solidFill>
                  <a:srgbClr val="3366FF"/>
                </a:solidFill>
              </a:rPr>
              <a:t>hat </a:t>
            </a:r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Blau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hat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Gabi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1. verb: hat (has)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2</a:t>
            </a:r>
            <a:r>
              <a:rPr lang="en-US" sz="1800" u="sng" dirty="0" smtClean="0">
                <a:solidFill>
                  <a:srgbClr val="008000"/>
                </a:solidFill>
              </a:rPr>
              <a:t>. Who/What </a:t>
            </a:r>
            <a:r>
              <a:rPr lang="en-US" sz="1800" dirty="0" smtClean="0">
                <a:solidFill>
                  <a:srgbClr val="008000"/>
                </a:solidFill>
              </a:rPr>
              <a:t>has? = subject = die Boutique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3. The boutique has </a:t>
            </a:r>
            <a:r>
              <a:rPr lang="en-US" sz="1800" u="sng" dirty="0" smtClean="0">
                <a:solidFill>
                  <a:srgbClr val="FF6600"/>
                </a:solidFill>
              </a:rPr>
              <a:t>what</a:t>
            </a:r>
            <a:r>
              <a:rPr lang="en-US" sz="1800" dirty="0" smtClean="0">
                <a:solidFill>
                  <a:srgbClr val="FF6600"/>
                </a:solidFill>
              </a:rPr>
              <a:t>? = direct object = 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(the blouse) 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262" y="926294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1.</a:t>
            </a:r>
            <a:r>
              <a:rPr lang="en-US" sz="1800" dirty="0" smtClean="0"/>
              <a:t> identify </a:t>
            </a:r>
            <a:r>
              <a:rPr lang="en-US" sz="1800" b="1" dirty="0" smtClean="0">
                <a:solidFill>
                  <a:srgbClr val="3366FF"/>
                </a:solidFill>
              </a:rPr>
              <a:t>the verb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rgbClr val="008000"/>
                </a:solidFill>
              </a:rPr>
              <a:t>2. </a:t>
            </a:r>
            <a:r>
              <a:rPr lang="en-US" sz="1800" dirty="0" smtClean="0"/>
              <a:t>use the verb to find the </a:t>
            </a:r>
            <a:r>
              <a:rPr lang="en-US" sz="1800" b="1" dirty="0" smtClean="0">
                <a:solidFill>
                  <a:srgbClr val="008000"/>
                </a:solidFill>
              </a:rPr>
              <a:t>subject</a:t>
            </a:r>
            <a:r>
              <a:rPr lang="en-US" sz="1800" b="1" dirty="0" smtClean="0"/>
              <a:t> </a:t>
            </a:r>
            <a:r>
              <a:rPr lang="en-US" sz="1800" dirty="0" smtClean="0"/>
              <a:t>– ask: </a:t>
            </a:r>
            <a:r>
              <a:rPr lang="en-US" sz="1800" i="1" u="sng" dirty="0" smtClean="0">
                <a:solidFill>
                  <a:srgbClr val="008000"/>
                </a:solidFill>
              </a:rPr>
              <a:t>Who/What</a:t>
            </a:r>
            <a:r>
              <a:rPr lang="en-US" sz="1800" i="1" dirty="0" smtClean="0"/>
              <a:t> verb?</a:t>
            </a:r>
          </a:p>
          <a:p>
            <a:r>
              <a:rPr lang="en-US" sz="1800" dirty="0" smtClean="0"/>
              <a:t>for example: </a:t>
            </a:r>
            <a:r>
              <a:rPr lang="en-US" sz="1800" i="1" dirty="0" smtClean="0"/>
              <a:t>who or what costs</a:t>
            </a:r>
            <a:r>
              <a:rPr lang="en-US" sz="1800" dirty="0" smtClean="0"/>
              <a:t>….  answer: the belt</a:t>
            </a:r>
          </a:p>
          <a:p>
            <a:r>
              <a:rPr lang="en-US" sz="1800" dirty="0" smtClean="0"/>
              <a:t>therefore “the belt” is the subject</a:t>
            </a:r>
          </a:p>
          <a:p>
            <a:r>
              <a:rPr lang="en-US" sz="1800" dirty="0" smtClean="0"/>
              <a:t>for example: </a:t>
            </a:r>
            <a:r>
              <a:rPr lang="en-US" sz="1800" i="1" u="sng" dirty="0" smtClean="0">
                <a:solidFill>
                  <a:srgbClr val="008000"/>
                </a:solidFill>
              </a:rPr>
              <a:t>who or what </a:t>
            </a:r>
            <a:r>
              <a:rPr lang="en-US" sz="1800" i="1" dirty="0" smtClean="0"/>
              <a:t>would like</a:t>
            </a:r>
            <a:r>
              <a:rPr lang="en-US" sz="1800" dirty="0" smtClean="0"/>
              <a:t>… answer: I </a:t>
            </a:r>
          </a:p>
          <a:p>
            <a:r>
              <a:rPr lang="en-US" sz="1800" dirty="0" smtClean="0"/>
              <a:t>therefore “I” is the subject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6600"/>
                </a:solidFill>
              </a:rPr>
              <a:t>3.</a:t>
            </a:r>
            <a:r>
              <a:rPr lang="en-US" sz="1800" dirty="0" smtClean="0"/>
              <a:t> find the </a:t>
            </a:r>
            <a:r>
              <a:rPr lang="en-US" sz="1800" b="1" dirty="0" smtClean="0">
                <a:solidFill>
                  <a:srgbClr val="FF6600"/>
                </a:solidFill>
              </a:rPr>
              <a:t>direct object </a:t>
            </a:r>
            <a:r>
              <a:rPr lang="en-US" sz="1800" dirty="0" smtClean="0"/>
              <a:t>by using the subject and the verb in a question combined with what. Ask: </a:t>
            </a:r>
            <a:r>
              <a:rPr lang="en-US" sz="1800" i="1" dirty="0" smtClean="0"/>
              <a:t>Subject verb </a:t>
            </a:r>
            <a:r>
              <a:rPr lang="en-US" sz="1800" i="1" u="sng" dirty="0" smtClean="0">
                <a:solidFill>
                  <a:srgbClr val="FF6600"/>
                </a:solidFill>
              </a:rPr>
              <a:t>what</a:t>
            </a:r>
            <a:r>
              <a:rPr lang="en-US" sz="1800" i="1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sz="1800" dirty="0" smtClean="0"/>
              <a:t>for example: I would like </a:t>
            </a:r>
            <a:r>
              <a:rPr lang="en-US" sz="1800" u="sng" dirty="0" smtClean="0">
                <a:solidFill>
                  <a:srgbClr val="FF6600"/>
                </a:solidFill>
              </a:rPr>
              <a:t>what?</a:t>
            </a:r>
            <a:r>
              <a:rPr lang="en-US" sz="1800" dirty="0" smtClean="0"/>
              <a:t> …answer: den </a:t>
            </a:r>
            <a:r>
              <a:rPr lang="en-US" sz="1800" dirty="0" err="1" smtClean="0"/>
              <a:t>Pulli</a:t>
            </a:r>
            <a:endParaRPr lang="en-US" sz="1800" dirty="0" smtClean="0"/>
          </a:p>
          <a:p>
            <a:r>
              <a:rPr lang="en-US" sz="1800" dirty="0" smtClean="0"/>
              <a:t>therefore “der </a:t>
            </a:r>
            <a:r>
              <a:rPr lang="en-US" sz="1800" dirty="0" err="1" smtClean="0"/>
              <a:t>Pulli</a:t>
            </a:r>
            <a:r>
              <a:rPr lang="en-US" sz="1800" dirty="0" smtClean="0"/>
              <a:t>” is the direct object</a:t>
            </a:r>
          </a:p>
        </p:txBody>
      </p:sp>
    </p:spTree>
    <p:extLst>
      <p:ext uri="{BB962C8B-B14F-4D97-AF65-F5344CB8AC3E}">
        <p14:creationId xmlns:p14="http://schemas.microsoft.com/office/powerpoint/2010/main" val="331296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Klamotten</a:t>
            </a:r>
            <a:r>
              <a:rPr lang="en-US" dirty="0" smtClean="0"/>
              <a:t> –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Meinung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</a:t>
            </a:r>
            <a:r>
              <a:rPr lang="en-US" dirty="0" smtClean="0"/>
              <a:t> T-Shirt? (What do you think of my T-Shirt?)</a:t>
            </a:r>
          </a:p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 </a:t>
            </a:r>
            <a:r>
              <a:rPr lang="en-US" dirty="0" err="1" smtClean="0"/>
              <a:t>aus</a:t>
            </a:r>
            <a:r>
              <a:rPr lang="en-US" dirty="0" smtClean="0"/>
              <a:t>? (How does my T-Shirt look?)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Wie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(How is my T-Shirt pleasing/appealing to you?)</a:t>
            </a:r>
          </a:p>
          <a:p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(Is my T-Shirt pleasing/appealing to you?) </a:t>
            </a:r>
          </a:p>
          <a:p>
            <a:endParaRPr lang="en-US" dirty="0" smtClean="0"/>
          </a:p>
          <a:p>
            <a:r>
              <a:rPr lang="en-US" dirty="0" err="1" smtClean="0"/>
              <a:t>gefallen</a:t>
            </a:r>
            <a:r>
              <a:rPr lang="en-US" dirty="0" smtClean="0"/>
              <a:t> – to please, to appeal 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prima.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furchtbar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schick</a:t>
            </a:r>
            <a:r>
              <a:rPr lang="en-US" dirty="0" smtClean="0"/>
              <a:t> </a:t>
            </a:r>
            <a:r>
              <a:rPr lang="en-US" dirty="0" err="1" smtClean="0"/>
              <a:t>aus.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gut </a:t>
            </a:r>
            <a:r>
              <a:rPr lang="en-US" dirty="0" err="1" smtClean="0"/>
              <a:t>aus.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/>
              <a:t> </a:t>
            </a:r>
            <a:r>
              <a:rPr lang="en-US" dirty="0" smtClean="0"/>
              <a:t>so gut. 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weiß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sicher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– </a:t>
            </a:r>
            <a:r>
              <a:rPr lang="en-US" sz="3200" dirty="0" err="1" smtClean="0"/>
              <a:t>Teil</a:t>
            </a:r>
            <a:r>
              <a:rPr lang="en-US" sz="3200" dirty="0" smtClean="0"/>
              <a:t> 1  (in front of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:Hallo</a:t>
            </a:r>
            <a:r>
              <a:rPr lang="en-US" dirty="0" smtClean="0"/>
              <a:t>     </a:t>
            </a:r>
            <a:r>
              <a:rPr lang="en-US" dirty="0" err="1" smtClean="0"/>
              <a:t>Guten</a:t>
            </a:r>
            <a:r>
              <a:rPr lang="en-US" dirty="0" smtClean="0"/>
              <a:t> Tag</a:t>
            </a:r>
          </a:p>
          <a:p>
            <a:r>
              <a:rPr lang="en-US" dirty="0" err="1" smtClean="0"/>
              <a:t>B:Wie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?     Wie </a:t>
            </a:r>
            <a:r>
              <a:rPr lang="en-US" dirty="0" err="1" smtClean="0"/>
              <a:t>geht’s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Gut.    Mir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B: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……..     Und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  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Deutsch, </a:t>
            </a:r>
            <a:r>
              <a:rPr lang="en-US" dirty="0" err="1" smtClean="0"/>
              <a:t>Kunst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Und du?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und </a:t>
            </a:r>
            <a:r>
              <a:rPr lang="en-US" dirty="0" err="1" smtClean="0"/>
              <a:t>Erdkunde</a:t>
            </a:r>
            <a:r>
              <a:rPr lang="en-US" dirty="0" smtClean="0"/>
              <a:t> und Geschichte. </a:t>
            </a:r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von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. (um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) Und du? </a:t>
            </a:r>
            <a:r>
              <a:rPr lang="en-US" dirty="0" err="1" smtClean="0"/>
              <a:t>Wann</a:t>
            </a:r>
            <a:r>
              <a:rPr lang="en-US" dirty="0" smtClean="0"/>
              <a:t> hast du Geschichte?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von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zwanzig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 Und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Englisch</a:t>
            </a:r>
            <a:r>
              <a:rPr lang="en-US" dirty="0" smtClean="0"/>
              <a:t>. (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 </a:t>
            </a:r>
            <a:r>
              <a:rPr lang="en-US" dirty="0" err="1" smtClean="0"/>
              <a:t>Ich</a:t>
            </a:r>
            <a:r>
              <a:rPr lang="en-US" dirty="0" smtClean="0"/>
              <a:t> mag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(</a:t>
            </a:r>
            <a:r>
              <a:rPr lang="en-US" dirty="0" err="1" smtClean="0"/>
              <a:t>gern</a:t>
            </a:r>
            <a:r>
              <a:rPr lang="en-US" dirty="0" smtClean="0"/>
              <a:t>).)</a:t>
            </a:r>
          </a:p>
          <a:p>
            <a:r>
              <a:rPr lang="en-US" dirty="0" smtClean="0"/>
              <a:t>A: Sind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 (Wie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? Was hast du in Bio?)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 </a:t>
            </a:r>
            <a:r>
              <a:rPr lang="en-US" dirty="0" err="1" smtClean="0"/>
              <a:t>Biologie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gut. (Das </a:t>
            </a:r>
            <a:r>
              <a:rPr lang="en-US" dirty="0" err="1" smtClean="0"/>
              <a:t>ist</a:t>
            </a:r>
            <a:r>
              <a:rPr lang="en-US" dirty="0" smtClean="0"/>
              <a:t> okay.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.)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2  (in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A: Hallo! Oh! Wie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Hallo!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 Und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Geht</a:t>
            </a:r>
            <a:r>
              <a:rPr lang="en-US" dirty="0" smtClean="0"/>
              <a:t> so. (= I’m ok) (gut)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gut.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/>
              <a:t> </a:t>
            </a:r>
            <a:r>
              <a:rPr lang="en-US" dirty="0" smtClean="0"/>
              <a:t>und Deutsch.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Englisch</a:t>
            </a:r>
            <a:r>
              <a:rPr lang="en-US" dirty="0" smtClean="0"/>
              <a:t>. Und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Biologie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Note hast du in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C:Meine</a:t>
            </a:r>
            <a:r>
              <a:rPr lang="en-US" dirty="0" smtClean="0"/>
              <a:t> Note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gut!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29064</TotalTime>
  <Words>5135</Words>
  <Application>Microsoft Macintosh PowerPoint</Application>
  <PresentationFormat>On-screen Show (4:3)</PresentationFormat>
  <Paragraphs>1505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Adjacency</vt:lpstr>
      <vt:lpstr>Deutsch 1</vt:lpstr>
      <vt:lpstr>Montag, der 20. Mai 2013 Deutsch 1, G Stunde Heute ist ein G Tag</vt:lpstr>
      <vt:lpstr>Hausaufgaben-Homework</vt:lpstr>
      <vt:lpstr>verb, subject, direct object (accusative)</vt:lpstr>
      <vt:lpstr>finding the subject &amp; direct object: 3 steps you should take</vt:lpstr>
      <vt:lpstr>subject &amp; direct object: 3 questions you should ask</vt:lpstr>
      <vt:lpstr>Klamotten – deine Meinung</vt:lpstr>
      <vt:lpstr>Präsentation – Teil 1  (in front of the store)</vt:lpstr>
      <vt:lpstr>Präsentation Teil 2  (in the store)</vt:lpstr>
      <vt:lpstr>Präsentation Teil 3 – in the store asking for supplies</vt:lpstr>
      <vt:lpstr>PowerPoint Presentation</vt:lpstr>
      <vt:lpstr>üben – schreibe in Deutsch</vt:lpstr>
      <vt:lpstr>ein Gespräch im Schreibwarenladen</vt:lpstr>
      <vt:lpstr>üben – schreibe in Deutsch</vt:lpstr>
      <vt:lpstr>Korrekturen</vt:lpstr>
      <vt:lpstr>Übersetze ins Deutsche, dann antworte</vt:lpstr>
      <vt:lpstr>Seite 112 # 2 &amp; # 3</vt:lpstr>
      <vt:lpstr>PowerPoint Presentation</vt:lpstr>
      <vt:lpstr>ein Interview 21. März</vt:lpstr>
      <vt:lpstr>Deine Meinung:</vt:lpstr>
      <vt:lpstr>Vokabeln 15. Feb.</vt:lpstr>
      <vt:lpstr>Neue Vokabeln 7. Februar</vt:lpstr>
      <vt:lpstr>Fragen und Antworten für den Bilder-Kreis</vt:lpstr>
      <vt:lpstr>Fragen:                      Vokabeln:</vt:lpstr>
      <vt:lpstr>Sentence structure</vt:lpstr>
      <vt:lpstr>PowerPoint Presentation</vt:lpstr>
      <vt:lpstr>PowerPoint Presentation</vt:lpstr>
      <vt:lpstr>PowerPoint Presentation</vt:lpstr>
      <vt:lpstr>PowerPoint Presentation</vt:lpstr>
      <vt:lpstr>Bilder Kreis Objective: basic questions about freetime, likes and dislikes ; adverb: gern, sehr gern, nicht gern, nicht so gern, 3rd person conjugation – talking about someone</vt:lpstr>
      <vt:lpstr>Bilder Kreis Objective: yes /no questions ; Freizeit ; adverb: gern, sehr gern, nicht gern, nicht so gern first person conjugation – talking about yourself and 2nd person conjugation – asking questions </vt:lpstr>
      <vt:lpstr>PowerPoint Presentation</vt:lpstr>
      <vt:lpstr>PowerPoint Presentation</vt:lpstr>
      <vt:lpstr>PowerPoint Presentation</vt:lpstr>
      <vt:lpstr>PowerPoint Presentation</vt:lpstr>
      <vt:lpstr>Sentences structure &amp; Pronouns</vt:lpstr>
      <vt:lpstr>Mein Bericht über …. (Phil)</vt:lpstr>
      <vt:lpstr>Beschreibe die Familienmitglieder</vt:lpstr>
      <vt:lpstr>haben – to have </vt:lpstr>
      <vt:lpstr>Meine Familie This is what you can show in your presentation</vt:lpstr>
      <vt:lpstr>Meine Familie This is what I would like to hear (for a male family member)</vt:lpstr>
      <vt:lpstr>Meine Familie – your turn</vt:lpstr>
      <vt:lpstr>Meine Familie – your turn</vt:lpstr>
      <vt:lpstr>Beschreibe die Person:</vt:lpstr>
      <vt:lpstr>Log-in information for Netbook</vt:lpstr>
      <vt:lpstr>Vokabeln Texte Seite 25</vt:lpstr>
      <vt:lpstr>PowerPoint Presentation</vt:lpstr>
      <vt:lpstr>PowerPoint Presentation</vt:lpstr>
      <vt:lpstr>PowerPoint Presentation</vt:lpstr>
      <vt:lpstr>Beschreibe</vt:lpstr>
      <vt:lpstr>3 Gruppen:</vt:lpstr>
      <vt:lpstr>Portfolio (first page)</vt:lpstr>
      <vt:lpstr>Portfolio (continue)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Scheibel</dc:creator>
  <cp:lastModifiedBy>Britta Scheibel</cp:lastModifiedBy>
  <cp:revision>713</cp:revision>
  <dcterms:created xsi:type="dcterms:W3CDTF">2012-09-05T12:16:07Z</dcterms:created>
  <dcterms:modified xsi:type="dcterms:W3CDTF">2013-05-20T13:43:08Z</dcterms:modified>
</cp:coreProperties>
</file>