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37"/>
  </p:notesMasterIdLst>
  <p:sldIdLst>
    <p:sldId id="256" r:id="rId2"/>
    <p:sldId id="283" r:id="rId3"/>
    <p:sldId id="289" r:id="rId4"/>
    <p:sldId id="353" r:id="rId5"/>
    <p:sldId id="351" r:id="rId6"/>
    <p:sldId id="349" r:id="rId7"/>
    <p:sldId id="348" r:id="rId8"/>
    <p:sldId id="339" r:id="rId9"/>
    <p:sldId id="340" r:id="rId10"/>
    <p:sldId id="343" r:id="rId11"/>
    <p:sldId id="344" r:id="rId12"/>
    <p:sldId id="345" r:id="rId13"/>
    <p:sldId id="346" r:id="rId14"/>
    <p:sldId id="336" r:id="rId15"/>
    <p:sldId id="337" r:id="rId16"/>
    <p:sldId id="342" r:id="rId17"/>
    <p:sldId id="320" r:id="rId18"/>
    <p:sldId id="347" r:id="rId19"/>
    <p:sldId id="341" r:id="rId20"/>
    <p:sldId id="325" r:id="rId21"/>
    <p:sldId id="322" r:id="rId22"/>
    <p:sldId id="318" r:id="rId23"/>
    <p:sldId id="310" r:id="rId24"/>
    <p:sldId id="298" r:id="rId25"/>
    <p:sldId id="299" r:id="rId26"/>
    <p:sldId id="300" r:id="rId27"/>
    <p:sldId id="301" r:id="rId28"/>
    <p:sldId id="294" r:id="rId29"/>
    <p:sldId id="278" r:id="rId30"/>
    <p:sldId id="297" r:id="rId31"/>
    <p:sldId id="338" r:id="rId32"/>
    <p:sldId id="352" r:id="rId33"/>
    <p:sldId id="324" r:id="rId34"/>
    <p:sldId id="350" r:id="rId35"/>
    <p:sldId id="33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3/4/13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3/4/13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3/4/13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486669"/>
              </p:ext>
            </p:extLst>
          </p:nvPr>
        </p:nvGraphicFramePr>
        <p:xfrm>
          <a:off x="457200" y="628650"/>
          <a:ext cx="7620000" cy="5709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4679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place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subject or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2. place</a:t>
                      </a:r>
                    </a:p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adverb or</a:t>
                      </a:r>
                    </a:p>
                    <a:p>
                      <a:r>
                        <a:rPr lang="en-US" dirty="0" smtClean="0"/>
                        <a:t>subject or</a:t>
                      </a:r>
                    </a:p>
                    <a:p>
                      <a:r>
                        <a:rPr lang="en-US" dirty="0" smtClean="0"/>
                        <a:t>time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interviewe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Peter.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tense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Peter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interviewt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perfect (“past”)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macht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Sport.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schaut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Fernsehen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spielt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kein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Instrument.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läuft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nach</a:t>
                      </a:r>
                      <a:r>
                        <a:rPr lang="en-US" dirty="0" smtClean="0"/>
                        <a:t> der </a:t>
                      </a:r>
                      <a:r>
                        <a:rPr lang="en-US" dirty="0" err="1" smtClean="0"/>
                        <a:t>Schule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laufen</a:t>
                      </a:r>
                      <a:r>
                        <a:rPr lang="en-US" dirty="0" smtClean="0"/>
                        <a:t> – to run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Nach</a:t>
                      </a:r>
                      <a:r>
                        <a:rPr lang="en-US" baseline="0" dirty="0" smtClean="0"/>
                        <a:t> der </a:t>
                      </a:r>
                      <a:r>
                        <a:rPr lang="en-US" baseline="0" dirty="0" err="1" smtClean="0"/>
                        <a:t>Schule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schläft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.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schlafen</a:t>
                      </a:r>
                      <a:r>
                        <a:rPr lang="en-US" dirty="0" smtClean="0"/>
                        <a:t> –</a:t>
                      </a:r>
                      <a:r>
                        <a:rPr lang="en-US" baseline="0" dirty="0" smtClean="0"/>
                        <a:t> to sleep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001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865028"/>
              </p:ext>
            </p:extLst>
          </p:nvPr>
        </p:nvGraphicFramePr>
        <p:xfrm>
          <a:off x="457200" y="628650"/>
          <a:ext cx="7620000" cy="635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4679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place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subject or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2. place</a:t>
                      </a:r>
                    </a:p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adverb or</a:t>
                      </a:r>
                    </a:p>
                    <a:p>
                      <a:r>
                        <a:rPr lang="en-US" dirty="0" smtClean="0"/>
                        <a:t>subject or</a:t>
                      </a:r>
                    </a:p>
                    <a:p>
                      <a:r>
                        <a:rPr lang="en-US" dirty="0" smtClean="0"/>
                        <a:t>time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zeichnet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 seiner </a:t>
                      </a:r>
                      <a:r>
                        <a:rPr lang="en-US" dirty="0" err="1" smtClean="0"/>
                        <a:t>Freizeit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spielt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ihrer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Freizeit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Tennis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smtClean="0"/>
                        <a:t>In </a:t>
                      </a:r>
                      <a:r>
                        <a:rPr lang="en-US" dirty="0" err="1" smtClean="0"/>
                        <a:t>ihrer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Freizeit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spielt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Tennis.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Nach</a:t>
                      </a:r>
                      <a:r>
                        <a:rPr lang="en-US" dirty="0" smtClean="0"/>
                        <a:t> der </a:t>
                      </a:r>
                      <a:r>
                        <a:rPr lang="en-US" dirty="0" err="1" smtClean="0"/>
                        <a:t>Schule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spielt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Videospiele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gehe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einkaufen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like to go shopping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mache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nicht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Hausaufgaben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15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859555"/>
              </p:ext>
            </p:extLst>
          </p:nvPr>
        </p:nvGraphicFramePr>
        <p:xfrm>
          <a:off x="457200" y="628650"/>
          <a:ext cx="7620000" cy="6088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4679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place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subject or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2. place</a:t>
                      </a:r>
                    </a:p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adverb or</a:t>
                      </a:r>
                    </a:p>
                    <a:p>
                      <a:r>
                        <a:rPr lang="en-US" dirty="0" smtClean="0"/>
                        <a:t>subject or</a:t>
                      </a:r>
                    </a:p>
                    <a:p>
                      <a:r>
                        <a:rPr lang="en-US" dirty="0" smtClean="0"/>
                        <a:t>time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350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473735"/>
              </p:ext>
            </p:extLst>
          </p:nvPr>
        </p:nvGraphicFramePr>
        <p:xfrm>
          <a:off x="457200" y="628650"/>
          <a:ext cx="7620000" cy="6088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4679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place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subject or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place</a:t>
                      </a:r>
                    </a:p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adverb or</a:t>
                      </a:r>
                    </a:p>
                    <a:p>
                      <a:r>
                        <a:rPr lang="en-US" dirty="0" smtClean="0"/>
                        <a:t>subject or</a:t>
                      </a:r>
                    </a:p>
                    <a:p>
                      <a:r>
                        <a:rPr lang="en-US" dirty="0" smtClean="0"/>
                        <a:t>time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84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Bilder</a:t>
            </a:r>
            <a:r>
              <a:rPr lang="en-US" dirty="0" smtClean="0"/>
              <a:t> </a:t>
            </a:r>
            <a:r>
              <a:rPr lang="en-US" dirty="0" err="1" smtClean="0"/>
              <a:t>Kreis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Objective: basic questions about </a:t>
            </a:r>
            <a:r>
              <a:rPr lang="en-US" sz="1800" dirty="0" err="1" smtClean="0"/>
              <a:t>freetime</a:t>
            </a:r>
            <a:r>
              <a:rPr lang="en-US" sz="1800" dirty="0" smtClean="0"/>
              <a:t>, likes and dislikes ; adverb: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sehr</a:t>
            </a:r>
            <a:r>
              <a:rPr lang="en-US" sz="1800" dirty="0" smtClean="0"/>
              <a:t>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so </a:t>
            </a:r>
            <a:r>
              <a:rPr lang="en-US" sz="1800" dirty="0" err="1" smtClean="0"/>
              <a:t>gern</a:t>
            </a:r>
            <a:r>
              <a:rPr lang="en-US" sz="1800" dirty="0" smtClean="0"/>
              <a:t>,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person conjugation – talking about someone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Maria: </a:t>
            </a:r>
            <a:r>
              <a:rPr lang="en-US" i="1" dirty="0" smtClean="0"/>
              <a:t>Peter, was </a:t>
            </a:r>
            <a:r>
              <a:rPr lang="en-US" i="1" dirty="0" err="1" smtClean="0"/>
              <a:t>macht</a:t>
            </a:r>
            <a:r>
              <a:rPr lang="en-US" i="1" dirty="0" smtClean="0"/>
              <a:t> Max in </a:t>
            </a:r>
            <a:r>
              <a:rPr lang="en-US" i="1" dirty="0"/>
              <a:t>s</a:t>
            </a:r>
            <a:r>
              <a:rPr lang="en-US" i="1" dirty="0" smtClean="0"/>
              <a:t>einer </a:t>
            </a:r>
            <a:r>
              <a:rPr lang="en-US" i="1" dirty="0" err="1" smtClean="0"/>
              <a:t>Freizeit</a:t>
            </a:r>
            <a:r>
              <a:rPr lang="en-US" i="1" dirty="0" smtClean="0"/>
              <a:t>? </a:t>
            </a:r>
            <a:r>
              <a:rPr lang="en-US" dirty="0" smtClean="0"/>
              <a:t>(looking at the student holding the picture with soccer, Peter).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: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spielt</a:t>
            </a:r>
            <a:r>
              <a:rPr lang="en-US" i="1" dirty="0" smtClean="0"/>
              <a:t> </a:t>
            </a:r>
            <a:r>
              <a:rPr lang="en-US" i="1" dirty="0" err="1" smtClean="0"/>
              <a:t>Fussball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 (now looking </a:t>
            </a:r>
            <a:r>
              <a:rPr lang="en-US" dirty="0"/>
              <a:t>at the student holding the picture for listening to music, Eva</a:t>
            </a:r>
            <a:r>
              <a:rPr lang="en-US" dirty="0" smtClean="0"/>
              <a:t>): </a:t>
            </a:r>
            <a:r>
              <a:rPr lang="en-US" i="1" dirty="0" smtClean="0"/>
              <a:t>Eva, was </a:t>
            </a:r>
            <a:r>
              <a:rPr lang="en-US" i="1" dirty="0" err="1" smtClean="0"/>
              <a:t>macht</a:t>
            </a:r>
            <a:r>
              <a:rPr lang="en-US" i="1" dirty="0" smtClean="0"/>
              <a:t> Max </a:t>
            </a:r>
            <a:r>
              <a:rPr lang="en-US" i="1" dirty="0" err="1" smtClean="0"/>
              <a:t>gern</a:t>
            </a:r>
            <a:r>
              <a:rPr lang="en-US" i="1" dirty="0" smtClean="0"/>
              <a:t>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hört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Musik</a:t>
            </a:r>
            <a:r>
              <a:rPr lang="en-US" i="1" dirty="0" smtClean="0"/>
              <a:t>.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 ( now looking </a:t>
            </a:r>
            <a:r>
              <a:rPr lang="en-US" dirty="0"/>
              <a:t>at the student holding the picture of hiking, Klaus</a:t>
            </a:r>
            <a:r>
              <a:rPr lang="en-US" dirty="0" smtClean="0"/>
              <a:t>): </a:t>
            </a:r>
            <a:r>
              <a:rPr lang="en-US" i="1" dirty="0" smtClean="0"/>
              <a:t>Klaus, was </a:t>
            </a:r>
            <a:r>
              <a:rPr lang="en-US" i="1" dirty="0" err="1" smtClean="0"/>
              <a:t>macht</a:t>
            </a:r>
            <a:r>
              <a:rPr lang="en-US" i="1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nicht</a:t>
            </a:r>
            <a:r>
              <a:rPr lang="en-US" i="1" dirty="0" smtClean="0"/>
              <a:t> so </a:t>
            </a:r>
            <a:r>
              <a:rPr lang="en-US" i="1" dirty="0" err="1" smtClean="0"/>
              <a:t>gern</a:t>
            </a:r>
            <a:r>
              <a:rPr lang="en-US" i="1" dirty="0" smtClean="0"/>
              <a:t>? 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wandert</a:t>
            </a:r>
            <a:r>
              <a:rPr lang="en-US" i="1" dirty="0" smtClean="0"/>
              <a:t> </a:t>
            </a:r>
            <a:r>
              <a:rPr lang="en-US" i="1" dirty="0" err="1" smtClean="0"/>
              <a:t>nicht</a:t>
            </a:r>
            <a:r>
              <a:rPr lang="en-US" i="1" dirty="0" smtClean="0"/>
              <a:t> so </a:t>
            </a:r>
            <a:r>
              <a:rPr lang="en-US" i="1" dirty="0" err="1" smtClean="0"/>
              <a:t>gern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 (now looking at the student holding the picture of watching TV, Sven): </a:t>
            </a:r>
            <a:r>
              <a:rPr lang="en-US" i="1" dirty="0" smtClean="0"/>
              <a:t>Sven, Was </a:t>
            </a:r>
            <a:r>
              <a:rPr lang="en-US" i="1" dirty="0" err="1" smtClean="0"/>
              <a:t>macht</a:t>
            </a:r>
            <a:r>
              <a:rPr lang="en-US" i="1" dirty="0" smtClean="0"/>
              <a:t> Max </a:t>
            </a:r>
            <a:r>
              <a:rPr lang="en-US" i="1" dirty="0" err="1" smtClean="0"/>
              <a:t>sehr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?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Sven:</a:t>
            </a:r>
            <a:r>
              <a:rPr lang="en-US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schaut</a:t>
            </a:r>
            <a:r>
              <a:rPr lang="en-US" i="1" dirty="0" smtClean="0"/>
              <a:t> </a:t>
            </a:r>
            <a:r>
              <a:rPr lang="en-US" i="1" dirty="0" err="1" smtClean="0"/>
              <a:t>sehr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Fernsehen</a:t>
            </a:r>
            <a:r>
              <a:rPr lang="en-US" i="1" dirty="0" smtClean="0"/>
              <a:t>. 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</a:t>
            </a:r>
            <a:r>
              <a:rPr lang="en-US" dirty="0" smtClean="0"/>
              <a:t> (…..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6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709"/>
            <a:ext cx="7620000" cy="1143000"/>
          </a:xfrm>
        </p:spPr>
        <p:txBody>
          <a:bodyPr/>
          <a:lstStyle/>
          <a:p>
            <a:r>
              <a:rPr lang="en-US" sz="4000" dirty="0" err="1" smtClean="0"/>
              <a:t>Bilder</a:t>
            </a:r>
            <a:r>
              <a:rPr lang="en-US" sz="4000" dirty="0" smtClean="0"/>
              <a:t> </a:t>
            </a:r>
            <a:r>
              <a:rPr lang="en-US" sz="4000" dirty="0" err="1" smtClean="0"/>
              <a:t>Kreis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Objective: yes /no questions ; </a:t>
            </a:r>
            <a:r>
              <a:rPr lang="en-US" sz="1800" dirty="0" err="1" smtClean="0"/>
              <a:t>Freizeit</a:t>
            </a:r>
            <a:r>
              <a:rPr lang="en-US" sz="1800" dirty="0" smtClean="0"/>
              <a:t> ; adverb: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sehr</a:t>
            </a:r>
            <a:r>
              <a:rPr lang="en-US" sz="1800" dirty="0" smtClean="0"/>
              <a:t>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so </a:t>
            </a:r>
            <a:r>
              <a:rPr lang="en-US" sz="1800" dirty="0" err="1" smtClean="0"/>
              <a:t>gern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first person conjugation – talking about yourself and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person conjugation – asking questions</a:t>
            </a:r>
            <a:br>
              <a:rPr lang="en-US" sz="1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Maria: </a:t>
            </a:r>
            <a:r>
              <a:rPr lang="en-US" i="1" dirty="0" smtClean="0"/>
              <a:t>Peter, </a:t>
            </a:r>
            <a:r>
              <a:rPr lang="en-US" i="1" dirty="0" err="1"/>
              <a:t>s</a:t>
            </a:r>
            <a:r>
              <a:rPr lang="en-US" i="1" dirty="0" err="1" smtClean="0"/>
              <a:t>pielst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Fußball</a:t>
            </a:r>
            <a:r>
              <a:rPr lang="en-US" i="1" dirty="0" smtClean="0"/>
              <a:t>? </a:t>
            </a:r>
            <a:r>
              <a:rPr lang="en-US" dirty="0" smtClean="0"/>
              <a:t>(looking at the student holding the picture with soccer, Peter).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: </a:t>
            </a:r>
            <a:r>
              <a:rPr lang="en-US" i="1" dirty="0" smtClean="0"/>
              <a:t>Nein,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schwimme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 (now looking </a:t>
            </a:r>
            <a:r>
              <a:rPr lang="en-US" dirty="0"/>
              <a:t>at the student holding the picture for listening to music, Eva</a:t>
            </a:r>
            <a:r>
              <a:rPr lang="en-US" dirty="0" smtClean="0"/>
              <a:t>): </a:t>
            </a:r>
            <a:r>
              <a:rPr lang="en-US" i="1" dirty="0" smtClean="0"/>
              <a:t>Eva, </a:t>
            </a:r>
            <a:r>
              <a:rPr lang="en-US" i="1" dirty="0" err="1"/>
              <a:t>h</a:t>
            </a:r>
            <a:r>
              <a:rPr lang="en-US" i="1" dirty="0" err="1" smtClean="0"/>
              <a:t>örst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Musik</a:t>
            </a:r>
            <a:r>
              <a:rPr lang="en-US" i="1" dirty="0" smtClean="0"/>
              <a:t>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: </a:t>
            </a:r>
            <a:r>
              <a:rPr lang="en-US" i="1" dirty="0" err="1" smtClean="0"/>
              <a:t>Ja</a:t>
            </a:r>
            <a:r>
              <a:rPr lang="en-US" i="1" dirty="0" smtClean="0"/>
              <a:t>.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höre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Musik</a:t>
            </a:r>
            <a:r>
              <a:rPr lang="en-US" i="1" dirty="0" smtClean="0"/>
              <a:t>.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 ( now looking </a:t>
            </a:r>
            <a:r>
              <a:rPr lang="en-US" dirty="0"/>
              <a:t>at the student holding the picture of hiking, Klaus</a:t>
            </a:r>
            <a:r>
              <a:rPr lang="en-US" dirty="0" smtClean="0"/>
              <a:t>): </a:t>
            </a:r>
            <a:r>
              <a:rPr lang="en-US" i="1" dirty="0" smtClean="0"/>
              <a:t>Klaus, </a:t>
            </a:r>
            <a:r>
              <a:rPr lang="en-US" i="1" dirty="0" err="1" smtClean="0"/>
              <a:t>wanderst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?</a:t>
            </a:r>
            <a:r>
              <a:rPr lang="en-US" i="1" dirty="0"/>
              <a:t> </a:t>
            </a:r>
            <a:endParaRPr lang="en-US" i="1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: </a:t>
            </a:r>
            <a:r>
              <a:rPr lang="en-US" i="1" dirty="0" smtClean="0"/>
              <a:t>Nein.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wandere</a:t>
            </a:r>
            <a:r>
              <a:rPr lang="en-US" i="1" dirty="0" smtClean="0"/>
              <a:t> </a:t>
            </a:r>
            <a:r>
              <a:rPr lang="en-US" i="1" dirty="0" err="1" smtClean="0"/>
              <a:t>nicht</a:t>
            </a:r>
            <a:r>
              <a:rPr lang="en-US" i="1" dirty="0" smtClean="0"/>
              <a:t> so </a:t>
            </a:r>
            <a:r>
              <a:rPr lang="en-US" i="1" dirty="0" err="1" smtClean="0"/>
              <a:t>gern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 (now looking at the student holding the picture of watching TV, Sven): </a:t>
            </a:r>
            <a:r>
              <a:rPr lang="en-US" i="1" dirty="0" smtClean="0"/>
              <a:t>Sven, </a:t>
            </a:r>
            <a:r>
              <a:rPr lang="en-US" i="1" dirty="0" err="1" smtClean="0"/>
              <a:t>schaust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Fernsehen</a:t>
            </a:r>
            <a:r>
              <a:rPr lang="en-US" i="1" dirty="0" smtClean="0"/>
              <a:t>?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Sven:</a:t>
            </a:r>
            <a:r>
              <a:rPr lang="en-US" dirty="0" smtClean="0"/>
              <a:t> </a:t>
            </a:r>
            <a:r>
              <a:rPr lang="en-US" i="1" dirty="0" err="1" smtClean="0"/>
              <a:t>Ja</a:t>
            </a:r>
            <a:r>
              <a:rPr lang="en-US" i="1" dirty="0" smtClean="0"/>
              <a:t>,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schaue</a:t>
            </a:r>
            <a:r>
              <a:rPr lang="en-US" i="1" dirty="0" smtClean="0"/>
              <a:t> </a:t>
            </a:r>
            <a:r>
              <a:rPr lang="en-US" i="1" dirty="0" err="1" smtClean="0"/>
              <a:t>sehr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Fernsehen</a:t>
            </a:r>
            <a:r>
              <a:rPr lang="en-US" i="1" dirty="0" smtClean="0"/>
              <a:t>. 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</a:t>
            </a:r>
            <a:r>
              <a:rPr lang="en-US" dirty="0" smtClean="0"/>
              <a:t> (…..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1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14070166"/>
              </p:ext>
            </p:extLst>
          </p:nvPr>
        </p:nvGraphicFramePr>
        <p:xfrm>
          <a:off x="457200" y="324805"/>
          <a:ext cx="3657598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2/25 Mo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2/26</a:t>
                      </a:r>
                    </a:p>
                    <a:p>
                      <a:pPr algn="ctr"/>
                      <a:r>
                        <a:rPr lang="en-US" sz="1200" dirty="0" smtClean="0"/>
                        <a:t>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class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work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book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work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&amp;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runn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reco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rds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8731675"/>
              </p:ext>
            </p:extLst>
          </p:nvPr>
        </p:nvGraphicFramePr>
        <p:xfrm>
          <a:off x="4419600" y="322664"/>
          <a:ext cx="3657598" cy="64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2/26</a:t>
                      </a:r>
                    </a:p>
                    <a:p>
                      <a:pPr algn="ctr"/>
                      <a:r>
                        <a:rPr lang="en-US" sz="1200" dirty="0" smtClean="0"/>
                        <a:t>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751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4203319"/>
              </p:ext>
            </p:extLst>
          </p:nvPr>
        </p:nvGraphicFramePr>
        <p:xfrm>
          <a:off x="457200" y="324805"/>
          <a:ext cx="3610064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474980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2/12</a:t>
                      </a:r>
                    </a:p>
                    <a:p>
                      <a:pPr algn="ctr"/>
                      <a:r>
                        <a:rPr lang="en-US" sz="1200" dirty="0" smtClean="0"/>
                        <a:t>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2/13/We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2/14 Thu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2/15 </a:t>
                      </a:r>
                      <a:r>
                        <a:rPr lang="en-US" sz="1200" dirty="0" err="1" smtClean="0"/>
                        <a:t>Fr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22/4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7682118"/>
              </p:ext>
            </p:extLst>
          </p:nvPr>
        </p:nvGraphicFramePr>
        <p:xfrm>
          <a:off x="4419600" y="322664"/>
          <a:ext cx="3657598" cy="64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2/12 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2/13 We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2/14 Thu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2/15 </a:t>
                      </a:r>
                      <a:r>
                        <a:rPr lang="en-US" sz="1200" dirty="0" err="1" smtClean="0"/>
                        <a:t>Fr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22/4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2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53398398"/>
              </p:ext>
            </p:extLst>
          </p:nvPr>
        </p:nvGraphicFramePr>
        <p:xfrm>
          <a:off x="457200" y="324805"/>
          <a:ext cx="3657598" cy="657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2/4 Mo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2/5 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2/6</a:t>
                      </a:r>
                    </a:p>
                    <a:p>
                      <a:pPr algn="ctr"/>
                      <a:r>
                        <a:rPr lang="en-US" sz="1200" dirty="0" smtClean="0"/>
                        <a:t>Wed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2/7 </a:t>
                      </a:r>
                      <a:r>
                        <a:rPr lang="en-US" sz="1200" dirty="0" err="1" smtClean="0"/>
                        <a:t>Thur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21/3</a:t>
                      </a:r>
                    </a:p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1502465"/>
              </p:ext>
            </p:extLst>
          </p:nvPr>
        </p:nvGraphicFramePr>
        <p:xfrm>
          <a:off x="4419600" y="322664"/>
          <a:ext cx="3657598" cy="6609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2/4 Mo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2/5 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2/6 Wed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2/7 </a:t>
                      </a:r>
                      <a:r>
                        <a:rPr lang="en-US" sz="1200" dirty="0" err="1" smtClean="0"/>
                        <a:t>Thur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21/320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11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50540989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1/29 </a:t>
                      </a:r>
                      <a:r>
                        <a:rPr lang="en-US" sz="1200" dirty="0" err="1" smtClean="0"/>
                        <a:t>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1/30</a:t>
                      </a:r>
                    </a:p>
                    <a:p>
                      <a:pPr algn="ctr"/>
                      <a:r>
                        <a:rPr lang="en-US" sz="1200" dirty="0" smtClean="0"/>
                        <a:t>sub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1/31 out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21/3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60542371"/>
              </p:ext>
            </p:extLst>
          </p:nvPr>
        </p:nvGraphicFramePr>
        <p:xfrm>
          <a:off x="4419600" y="322664"/>
          <a:ext cx="3657600" cy="64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1/29</a:t>
                      </a:r>
                    </a:p>
                    <a:p>
                      <a:pPr algn="ctr"/>
                      <a:r>
                        <a:rPr lang="en-US" sz="1200" dirty="0" err="1" smtClean="0"/>
                        <a:t>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1/30 sub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1/31 out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week 21/3</a:t>
                      </a:r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27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127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Montag</a:t>
            </a:r>
            <a:r>
              <a:rPr lang="en-US" sz="3600" dirty="0" smtClean="0"/>
              <a:t>, der </a:t>
            </a:r>
            <a:r>
              <a:rPr lang="en-US" sz="3600" dirty="0"/>
              <a:t>4</a:t>
            </a:r>
            <a:r>
              <a:rPr lang="en-US" sz="3600" dirty="0" smtClean="0"/>
              <a:t>. </a:t>
            </a:r>
            <a:r>
              <a:rPr lang="en-US" sz="3600" dirty="0" err="1" smtClean="0"/>
              <a:t>März</a:t>
            </a:r>
            <a:r>
              <a:rPr lang="en-US" sz="3600" dirty="0" smtClean="0"/>
              <a:t> 2013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D</a:t>
            </a:r>
            <a:r>
              <a:rPr lang="en-US" sz="2000" dirty="0" smtClean="0"/>
              <a:t> 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55" y="1226661"/>
            <a:ext cx="8136757" cy="5371902"/>
          </a:xfrm>
        </p:spPr>
        <p:txBody>
          <a:bodyPr>
            <a:noAutofit/>
          </a:bodyPr>
          <a:lstStyle/>
          <a:p>
            <a:r>
              <a:rPr lang="en-US" sz="1200" b="1" dirty="0" smtClean="0"/>
              <a:t>Unit:</a:t>
            </a:r>
            <a:r>
              <a:rPr lang="en-US" sz="1200" dirty="0" smtClean="0"/>
              <a:t> </a:t>
            </a:r>
            <a:r>
              <a:rPr lang="en-US" sz="1200" dirty="0" err="1" smtClean="0"/>
              <a:t>Alltag</a:t>
            </a:r>
            <a:r>
              <a:rPr lang="en-US" sz="1200" dirty="0" smtClean="0"/>
              <a:t>: </a:t>
            </a:r>
            <a:r>
              <a:rPr lang="en-US" sz="1200" dirty="0" err="1" smtClean="0"/>
              <a:t>Freizeit</a:t>
            </a:r>
            <a:r>
              <a:rPr lang="en-US" sz="1200" dirty="0" smtClean="0"/>
              <a:t> (everyday life: free-time) 	</a:t>
            </a:r>
          </a:p>
          <a:p>
            <a:r>
              <a:rPr lang="en-US" sz="1200" b="1" dirty="0" smtClean="0"/>
              <a:t>Goal:</a:t>
            </a:r>
            <a:r>
              <a:rPr lang="en-US" sz="1200" dirty="0" smtClean="0"/>
              <a:t> to talk about and describe your, your friends and your families free time activities</a:t>
            </a:r>
          </a:p>
          <a:p>
            <a:r>
              <a:rPr lang="en-US" sz="1200" b="1" dirty="0" smtClean="0"/>
              <a:t>Key question: </a:t>
            </a:r>
            <a:r>
              <a:rPr lang="en-US" sz="1200" dirty="0" smtClean="0"/>
              <a:t>What do you do in your free-time? </a:t>
            </a:r>
          </a:p>
          <a:p>
            <a:r>
              <a:rPr lang="en-US" sz="1200" b="1" dirty="0" smtClean="0"/>
              <a:t>Daily Objectives: </a:t>
            </a:r>
            <a:endParaRPr lang="en-US" sz="1200" dirty="0" smtClean="0"/>
          </a:p>
          <a:p>
            <a:pPr lvl="1"/>
            <a:r>
              <a:rPr lang="en-US" sz="1200" dirty="0" smtClean="0"/>
              <a:t>assessing listening, reading, writing skills in regards to the unit</a:t>
            </a:r>
          </a:p>
          <a:p>
            <a:pPr lvl="1"/>
            <a:r>
              <a:rPr lang="en-US" sz="1200" dirty="0" smtClean="0"/>
              <a:t>discussing free time activities</a:t>
            </a:r>
          </a:p>
          <a:p>
            <a:pPr lvl="1"/>
            <a:r>
              <a:rPr lang="en-US" sz="1200" dirty="0" smtClean="0"/>
              <a:t>expressing likes &amp; dislikes </a:t>
            </a:r>
          </a:p>
          <a:p>
            <a:r>
              <a:rPr lang="en-US" sz="1600" b="1" dirty="0" err="1" smtClean="0"/>
              <a:t>Unterricht</a:t>
            </a:r>
            <a:r>
              <a:rPr lang="en-US" sz="1600" b="1" dirty="0" smtClean="0"/>
              <a:t>:</a:t>
            </a:r>
            <a:r>
              <a:rPr lang="en-US" sz="1600" dirty="0" smtClean="0"/>
              <a:t>  </a:t>
            </a:r>
          </a:p>
          <a:p>
            <a:pPr lvl="1"/>
            <a:r>
              <a:rPr lang="en-US" sz="1600" dirty="0" err="1" smtClean="0"/>
              <a:t>Kapitel</a:t>
            </a:r>
            <a:r>
              <a:rPr lang="en-US" sz="1600" dirty="0" smtClean="0"/>
              <a:t> 2 Test: points are different from the points shown on your test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Transfer your answers to the Test Score Sheet. Part A – G only</a:t>
            </a:r>
          </a:p>
          <a:p>
            <a:pPr lvl="1"/>
            <a:r>
              <a:rPr lang="en-US" sz="1600" dirty="0" err="1" smtClean="0"/>
              <a:t>Hören</a:t>
            </a:r>
            <a:r>
              <a:rPr lang="en-US" sz="1600" dirty="0" smtClean="0"/>
              <a:t>: A, B, C (C listening: paragraph form) you can take notes on your test</a:t>
            </a:r>
          </a:p>
          <a:p>
            <a:pPr lvl="1"/>
            <a:r>
              <a:rPr lang="en-US" sz="1600" dirty="0" err="1" smtClean="0"/>
              <a:t>Lesen</a:t>
            </a:r>
            <a:r>
              <a:rPr lang="en-US" sz="1600" dirty="0" smtClean="0"/>
              <a:t>: D, E, F</a:t>
            </a:r>
          </a:p>
          <a:p>
            <a:pPr lvl="2"/>
            <a:r>
              <a:rPr lang="en-US" sz="1400" dirty="0" smtClean="0"/>
              <a:t> D: # 4 = listen to music – the picture shows old tapes</a:t>
            </a:r>
          </a:p>
          <a:p>
            <a:pPr lvl="2"/>
            <a:r>
              <a:rPr lang="en-US" sz="1400" dirty="0" smtClean="0"/>
              <a:t> D: # 6 = collecting stamps – the magnifying glass shows the edge of a stamp</a:t>
            </a:r>
          </a:p>
          <a:p>
            <a:pPr lvl="1"/>
            <a:r>
              <a:rPr lang="en-US" sz="1600" dirty="0" smtClean="0"/>
              <a:t>Kultur: G</a:t>
            </a:r>
          </a:p>
          <a:p>
            <a:pPr lvl="1"/>
            <a:r>
              <a:rPr lang="en-US" sz="1600" dirty="0" err="1" smtClean="0"/>
              <a:t>Schreiben</a:t>
            </a:r>
            <a:r>
              <a:rPr lang="en-US" sz="1600" dirty="0" smtClean="0"/>
              <a:t> H, I, J</a:t>
            </a:r>
          </a:p>
          <a:p>
            <a:pPr lvl="2"/>
            <a:r>
              <a:rPr lang="en-US" sz="1400" dirty="0" smtClean="0"/>
              <a:t>H: make sure you only write about one person!</a:t>
            </a:r>
          </a:p>
          <a:p>
            <a:pPr lvl="2"/>
            <a:r>
              <a:rPr lang="en-US" sz="1400" dirty="0" smtClean="0"/>
              <a:t>I: read directions carefully</a:t>
            </a:r>
          </a:p>
          <a:p>
            <a:pPr lvl="2"/>
            <a:r>
              <a:rPr lang="en-US" sz="1400" dirty="0" smtClean="0"/>
              <a:t>J: Ignore the handwritten comment! Do not use the questions from part I above!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Transfer your answers to the Test Score </a:t>
            </a:r>
            <a:r>
              <a:rPr lang="en-US" sz="1600" dirty="0" smtClean="0">
                <a:solidFill>
                  <a:srgbClr val="FF0000"/>
                </a:solidFill>
              </a:rPr>
              <a:t>Sheet. Part A – G only</a:t>
            </a:r>
            <a:endParaRPr lang="en-US" dirty="0"/>
          </a:p>
          <a:p>
            <a:r>
              <a:rPr lang="en-US" sz="1600" b="1" dirty="0" err="1" smtClean="0"/>
              <a:t>Hausaufgaben</a:t>
            </a:r>
            <a:r>
              <a:rPr lang="en-US" sz="1600" b="1" dirty="0" smtClean="0"/>
              <a:t>:&gt;&gt;</a:t>
            </a:r>
            <a:r>
              <a:rPr lang="en-US" sz="1600" b="1" dirty="0"/>
              <a:t> </a:t>
            </a:r>
            <a:r>
              <a:rPr lang="en-US" sz="1600" b="1" dirty="0" smtClean="0"/>
              <a:t>Flashcards chapter </a:t>
            </a:r>
            <a:r>
              <a:rPr lang="en-US" sz="2000" b="1" dirty="0" smtClean="0">
                <a:solidFill>
                  <a:srgbClr val="0000FF"/>
                </a:solidFill>
              </a:rPr>
              <a:t>4 </a:t>
            </a:r>
            <a:r>
              <a:rPr lang="en-US" sz="1600" b="1" dirty="0" smtClean="0"/>
              <a:t>due on Friday 03/08</a:t>
            </a:r>
            <a:r>
              <a:rPr lang="en-US" sz="1600" b="1" dirty="0"/>
              <a:t>.</a:t>
            </a:r>
            <a:r>
              <a:rPr lang="en-US" sz="1600" b="1" dirty="0" smtClean="0"/>
              <a:t> New unit: </a:t>
            </a:r>
            <a:r>
              <a:rPr lang="en-US" sz="1600" b="1" dirty="0" err="1" smtClean="0"/>
              <a:t>Schule</a:t>
            </a: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Sentences structure &amp; Pronouns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.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________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die Couch </a:t>
            </a:r>
            <a:r>
              <a:rPr lang="en-US" dirty="0" err="1" smtClean="0"/>
              <a:t>klein</a:t>
            </a:r>
            <a:r>
              <a:rPr lang="en-US" dirty="0" smtClean="0"/>
              <a:t>?       </a:t>
            </a:r>
            <a:r>
              <a:rPr lang="en-US" dirty="0" err="1" smtClean="0"/>
              <a:t>Ja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(</a:t>
            </a:r>
            <a:r>
              <a:rPr lang="en-US" dirty="0" err="1" smtClean="0"/>
              <a:t>auch</a:t>
            </a:r>
            <a:r>
              <a:rPr lang="en-US" dirty="0" smtClean="0"/>
              <a:t>)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.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 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_______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…….?         </a:t>
            </a:r>
            <a:r>
              <a:rPr lang="en-US" dirty="0" err="1" smtClean="0">
                <a:solidFill>
                  <a:srgbClr val="008000"/>
                </a:solidFill>
              </a:rPr>
              <a:t>Ja</a:t>
            </a:r>
            <a:r>
              <a:rPr lang="en-US" dirty="0" smtClean="0">
                <a:solidFill>
                  <a:srgbClr val="008000"/>
                </a:solidFill>
              </a:rPr>
              <a:t>. ………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.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______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……..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Write sentences describing </a:t>
            </a:r>
            <a:r>
              <a:rPr lang="en-US" b="1" dirty="0" smtClean="0">
                <a:solidFill>
                  <a:srgbClr val="FF0000"/>
                </a:solidFill>
              </a:rPr>
              <a:t>five </a:t>
            </a:r>
            <a:r>
              <a:rPr lang="en-US" dirty="0" smtClean="0">
                <a:solidFill>
                  <a:srgbClr val="FF0000"/>
                </a:solidFill>
              </a:rPr>
              <a:t>of your </a:t>
            </a:r>
            <a:r>
              <a:rPr lang="en-US" dirty="0">
                <a:solidFill>
                  <a:srgbClr val="FF0000"/>
                </a:solidFill>
              </a:rPr>
              <a:t>furniture on the back of your floor plan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Use complex sentences,  und/ </a:t>
            </a:r>
            <a:r>
              <a:rPr lang="en-US" b="1" dirty="0" err="1" smtClean="0">
                <a:solidFill>
                  <a:srgbClr val="FF0000"/>
                </a:solidFill>
              </a:rPr>
              <a:t>aber</a:t>
            </a:r>
            <a:r>
              <a:rPr lang="en-US" b="1" dirty="0" smtClean="0">
                <a:solidFill>
                  <a:srgbClr val="FF0000"/>
                </a:solidFill>
              </a:rPr>
              <a:t> &amp; pronouns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10 </a:t>
            </a:r>
            <a:r>
              <a:rPr lang="en-US" dirty="0" err="1">
                <a:solidFill>
                  <a:srgbClr val="FF0000"/>
                </a:solidFill>
              </a:rPr>
              <a:t>Minuten</a:t>
            </a:r>
            <a:r>
              <a:rPr lang="en-US" dirty="0">
                <a:solidFill>
                  <a:srgbClr val="FF0000"/>
                </a:solidFill>
              </a:rPr>
              <a:t>.   Hand </a:t>
            </a:r>
            <a:r>
              <a:rPr lang="en-US" dirty="0" smtClean="0">
                <a:solidFill>
                  <a:srgbClr val="FF0000"/>
                </a:solidFill>
              </a:rPr>
              <a:t>in.   If you don’t have a floor plan as needed – then draw some furniture and label them. Then write your sentences.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7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Mein </a:t>
            </a:r>
            <a:r>
              <a:rPr lang="en-US" dirty="0" err="1" smtClean="0"/>
              <a:t>Bericht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/>
              <a:t> </a:t>
            </a:r>
            <a:r>
              <a:rPr lang="en-US" dirty="0" smtClean="0"/>
              <a:t>…. (Phil)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Das </a:t>
            </a:r>
            <a:r>
              <a:rPr lang="en-US" b="1" dirty="0" err="1" smtClean="0"/>
              <a:t>ist</a:t>
            </a:r>
            <a:r>
              <a:rPr lang="en-US" b="1" dirty="0" smtClean="0"/>
              <a:t> Phil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15 </a:t>
            </a:r>
            <a:r>
              <a:rPr lang="en-US" dirty="0" err="1" smtClean="0"/>
              <a:t>Jahre</a:t>
            </a:r>
            <a:r>
              <a:rPr lang="en-US" dirty="0" smtClean="0"/>
              <a:t> alt.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Michigan und </a:t>
            </a:r>
            <a:r>
              <a:rPr lang="en-US" dirty="0" err="1" smtClean="0"/>
              <a:t>wohnt</a:t>
            </a:r>
            <a:r>
              <a:rPr lang="en-US" dirty="0" smtClean="0"/>
              <a:t> in Detroit. </a:t>
            </a:r>
          </a:p>
          <a:p>
            <a:r>
              <a:rPr lang="en-US" dirty="0" smtClean="0"/>
              <a:t>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blau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Phil </a:t>
            </a:r>
            <a:r>
              <a:rPr lang="en-US" dirty="0" err="1"/>
              <a:t>kommt</a:t>
            </a:r>
            <a:r>
              <a:rPr lang="en-US" dirty="0"/>
              <a:t> mit </a:t>
            </a:r>
            <a:r>
              <a:rPr lang="en-US" dirty="0" err="1"/>
              <a:t>dem</a:t>
            </a:r>
            <a:r>
              <a:rPr lang="en-US" dirty="0"/>
              <a:t> Bus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Schule</a:t>
            </a:r>
            <a:r>
              <a:rPr lang="en-US" dirty="0"/>
              <a:t>. </a:t>
            </a:r>
          </a:p>
          <a:p>
            <a:r>
              <a:rPr lang="en-US" dirty="0"/>
              <a:t>Phil hat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Haustier</a:t>
            </a:r>
            <a:r>
              <a:rPr lang="en-US" dirty="0"/>
              <a:t>. </a:t>
            </a:r>
            <a:r>
              <a:rPr lang="en-US" dirty="0" err="1"/>
              <a:t>Er</a:t>
            </a:r>
            <a:r>
              <a:rPr lang="en-US" dirty="0"/>
              <a:t> hat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Katze</a:t>
            </a:r>
            <a:r>
              <a:rPr lang="en-US" dirty="0"/>
              <a:t>. </a:t>
            </a:r>
          </a:p>
          <a:p>
            <a:r>
              <a:rPr lang="en-US" u="sng" dirty="0"/>
              <a:t>Phil </a:t>
            </a:r>
            <a:r>
              <a:rPr lang="en-US" u="sng" dirty="0" err="1"/>
              <a:t>ist</a:t>
            </a:r>
            <a:r>
              <a:rPr lang="en-US" u="sng" dirty="0"/>
              <a:t> </a:t>
            </a:r>
            <a:r>
              <a:rPr lang="en-US" u="sng" dirty="0" err="1"/>
              <a:t>lustig</a:t>
            </a:r>
            <a:r>
              <a:rPr lang="en-US" u="sng" dirty="0"/>
              <a:t>. </a:t>
            </a:r>
          </a:p>
          <a:p>
            <a:endParaRPr lang="en-US" dirty="0" smtClean="0"/>
          </a:p>
          <a:p>
            <a:r>
              <a:rPr lang="en-US" b="1" dirty="0" err="1" smtClean="0"/>
              <a:t>Phils</a:t>
            </a:r>
            <a:r>
              <a:rPr lang="en-US" b="1" dirty="0" smtClean="0"/>
              <a:t> </a:t>
            </a:r>
            <a:r>
              <a:rPr lang="en-US" b="1" dirty="0" err="1" smtClean="0"/>
              <a:t>Familie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John.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18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Isa.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12 </a:t>
            </a:r>
            <a:r>
              <a:rPr lang="en-US" dirty="0" err="1" smtClean="0"/>
              <a:t>Jahre</a:t>
            </a:r>
            <a:r>
              <a:rPr lang="en-US" dirty="0" smtClean="0"/>
              <a:t> alt. Isa hat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braune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 und 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Negations: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Haustier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u="sng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4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Beschreibe</a:t>
            </a:r>
            <a:r>
              <a:rPr lang="en-US" sz="3200" dirty="0" smtClean="0"/>
              <a:t> die </a:t>
            </a:r>
            <a:r>
              <a:rPr lang="en-US" sz="3200" dirty="0" err="1" smtClean="0"/>
              <a:t>Familienmitglieder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dirty="0" smtClean="0"/>
              <a:t>Das </a:t>
            </a:r>
            <a:r>
              <a:rPr lang="en-US" sz="1600" dirty="0" err="1" smtClean="0"/>
              <a:t>ist</a:t>
            </a:r>
            <a:r>
              <a:rPr lang="en-US" sz="1600" dirty="0" smtClean="0"/>
              <a:t> die </a:t>
            </a:r>
            <a:r>
              <a:rPr lang="en-US" sz="1600" dirty="0" err="1" smtClean="0"/>
              <a:t>Familie</a:t>
            </a:r>
            <a:r>
              <a:rPr lang="en-US" sz="1600" dirty="0" smtClean="0"/>
              <a:t> von 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. </a:t>
            </a:r>
          </a:p>
          <a:p>
            <a:pPr marL="114300" indent="0">
              <a:buNone/>
            </a:pPr>
            <a:r>
              <a:rPr lang="en-US" sz="1600" dirty="0" smtClean="0"/>
              <a:t>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Geschwister</a:t>
            </a:r>
            <a:r>
              <a:rPr lang="en-US" sz="1600" dirty="0" smtClean="0"/>
              <a:t>.</a:t>
            </a:r>
          </a:p>
          <a:p>
            <a:pPr marL="114300" indent="0">
              <a:buNone/>
            </a:pPr>
            <a:endParaRPr lang="en-US" sz="1600" dirty="0" smtClean="0"/>
          </a:p>
          <a:p>
            <a:r>
              <a:rPr lang="en-US" sz="1600" dirty="0" err="1" smtClean="0"/>
              <a:t>Wer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das?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Toms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 ? (trait)</a:t>
            </a:r>
          </a:p>
          <a:p>
            <a:endParaRPr lang="en-US" sz="1600" dirty="0" smtClean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Anjas</a:t>
            </a:r>
            <a:r>
              <a:rPr lang="en-US" sz="1600" dirty="0" smtClean="0"/>
              <a:t>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(e)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/>
              <a:t>Wie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</a:t>
            </a:r>
            <a:r>
              <a:rPr lang="en-US" sz="1600" dirty="0"/>
              <a:t>e) …. ? (trait)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 smtClean="0"/>
              <a:t>ihre</a:t>
            </a:r>
            <a:r>
              <a:rPr lang="en-US" sz="1600" dirty="0" smtClean="0"/>
              <a:t> (plural – their) </a:t>
            </a:r>
            <a:r>
              <a:rPr lang="en-US" sz="1600" dirty="0" err="1" smtClean="0"/>
              <a:t>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 err="1" smtClean="0"/>
              <a:t>hre</a:t>
            </a:r>
            <a:r>
              <a:rPr lang="en-US" sz="1600" dirty="0" smtClean="0"/>
              <a:t> </a:t>
            </a:r>
            <a:r>
              <a:rPr lang="en-US" sz="1600" dirty="0" err="1" smtClean="0"/>
              <a:t>Großeltern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die Mutter, der </a:t>
            </a:r>
            <a:r>
              <a:rPr lang="en-US" sz="2900" dirty="0" err="1" smtClean="0"/>
              <a:t>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Schwester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Bruder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Tante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Onkel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Großmutter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Großvater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Cousine</a:t>
            </a:r>
            <a:r>
              <a:rPr lang="en-US" sz="2900" dirty="0" smtClean="0"/>
              <a:t>, der Cousin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Geschwister</a:t>
            </a:r>
            <a:endParaRPr lang="en-US" sz="2900" dirty="0" smtClean="0"/>
          </a:p>
          <a:p>
            <a:r>
              <a:rPr lang="en-US" sz="2900" dirty="0" smtClean="0"/>
              <a:t>die Frau, der Mann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Haustiere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Katze</a:t>
            </a:r>
            <a:r>
              <a:rPr lang="en-US" sz="2900" dirty="0" smtClean="0"/>
              <a:t>, der </a:t>
            </a:r>
            <a:r>
              <a:rPr lang="en-US" sz="2900" dirty="0" err="1" smtClean="0"/>
              <a:t>Hund</a:t>
            </a:r>
            <a:endParaRPr lang="en-US" sz="2900" dirty="0" smtClean="0"/>
          </a:p>
          <a:p>
            <a:endParaRPr lang="en-US" sz="2900" dirty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Nichte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Neffe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Zwillinge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Enkelin</a:t>
            </a:r>
            <a:r>
              <a:rPr lang="en-US" sz="2900" dirty="0" smtClean="0"/>
              <a:t>, der </a:t>
            </a:r>
            <a:r>
              <a:rPr lang="en-US" sz="2900" dirty="0" err="1" smtClean="0"/>
              <a:t>Enkel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Freundin</a:t>
            </a:r>
            <a:r>
              <a:rPr lang="en-US" sz="2900" dirty="0" smtClean="0"/>
              <a:t>, der Freund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20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haben</a:t>
            </a:r>
            <a:r>
              <a:rPr lang="en-US" dirty="0" smtClean="0"/>
              <a:t> – to have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01807"/>
              </p:ext>
            </p:extLst>
          </p:nvPr>
        </p:nvGraphicFramePr>
        <p:xfrm>
          <a:off x="457200" y="1417636"/>
          <a:ext cx="7620000" cy="388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94"/>
                <a:gridCol w="3094165"/>
                <a:gridCol w="3712941"/>
              </a:tblGrid>
              <a:tr h="7775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habt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33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This is what you can show in your presentation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Bruder</a:t>
            </a:r>
            <a:endParaRPr lang="en-US" dirty="0" smtClean="0"/>
          </a:p>
          <a:p>
            <a:r>
              <a:rPr lang="en-US" dirty="0" smtClean="0"/>
              <a:t>2. Helmut	</a:t>
            </a:r>
          </a:p>
          <a:p>
            <a:r>
              <a:rPr lang="en-US" dirty="0" smtClean="0"/>
              <a:t>3. 56</a:t>
            </a:r>
          </a:p>
          <a:p>
            <a:r>
              <a:rPr lang="en-US" dirty="0" smtClean="0"/>
              <a:t>4. Deutschland</a:t>
            </a:r>
          </a:p>
          <a:p>
            <a:r>
              <a:rPr lang="en-US" dirty="0" smtClean="0"/>
              <a:t>5. Bochum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grün</a:t>
            </a:r>
            <a:endParaRPr lang="en-US" dirty="0" smtClean="0"/>
          </a:p>
          <a:p>
            <a:r>
              <a:rPr lang="en-US" dirty="0" smtClean="0"/>
              <a:t>7. blonde </a:t>
            </a:r>
            <a:r>
              <a:rPr lang="en-US" dirty="0" err="1" smtClean="0"/>
              <a:t>Haare</a:t>
            </a:r>
            <a:r>
              <a:rPr lang="en-US" dirty="0" smtClean="0"/>
              <a:t>,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endParaRPr lang="en-US" dirty="0" smtClean="0"/>
          </a:p>
          <a:p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endParaRPr lang="en-US" dirty="0" smtClean="0"/>
          </a:p>
          <a:p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mutig</a:t>
            </a:r>
            <a:r>
              <a:rPr lang="en-US" dirty="0" smtClean="0"/>
              <a:t>, </a:t>
            </a:r>
            <a:r>
              <a:rPr lang="en-US" dirty="0" err="1" smtClean="0"/>
              <a:t>klug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5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This is what I would like to hear (for a male family member)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>
          <a:xfrm>
            <a:off x="457200" y="1536192"/>
            <a:ext cx="2780492" cy="348951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64397" y="1536192"/>
            <a:ext cx="4712803" cy="4590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Helmut.	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56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Deutschland.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in Bochum.</a:t>
            </a:r>
          </a:p>
          <a:p>
            <a:r>
              <a:rPr lang="en-US" dirty="0" smtClean="0"/>
              <a:t>6. 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grün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Er</a:t>
            </a:r>
            <a:r>
              <a:rPr lang="en-US" dirty="0" smtClean="0"/>
              <a:t> hat blonde,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mutig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klug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5478" r="254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3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6167" r="61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r>
              <a:rPr lang="en-US" dirty="0"/>
              <a:t>4.</a:t>
            </a:r>
          </a:p>
          <a:p>
            <a:r>
              <a:rPr lang="en-US" dirty="0"/>
              <a:t>5.</a:t>
            </a:r>
          </a:p>
          <a:p>
            <a:r>
              <a:rPr lang="en-US" dirty="0"/>
              <a:t>6.</a:t>
            </a:r>
          </a:p>
          <a:p>
            <a:r>
              <a:rPr lang="en-US" dirty="0"/>
              <a:t>7.</a:t>
            </a:r>
          </a:p>
          <a:p>
            <a:r>
              <a:rPr lang="en-US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418698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r>
              <a:rPr lang="en-US" dirty="0" smtClean="0"/>
              <a:t> die Person: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 (der </a:t>
            </a:r>
            <a:r>
              <a:rPr lang="en-US" dirty="0" err="1" smtClean="0"/>
              <a:t>Junge</a:t>
            </a:r>
            <a:r>
              <a:rPr lang="en-US" dirty="0" smtClean="0"/>
              <a:t>, der Mann, die Frau)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(her) </a:t>
            </a:r>
            <a:r>
              <a:rPr lang="en-US" dirty="0" err="1" smtClean="0"/>
              <a:t>Lieblingsfarbe</a:t>
            </a:r>
            <a:r>
              <a:rPr lang="en-US" dirty="0" smtClean="0"/>
              <a:t>? (seine (his) </a:t>
            </a:r>
            <a:r>
              <a:rPr lang="en-US" dirty="0" err="1" smtClean="0"/>
              <a:t>Lieblingsfarbe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Haarfarbe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Augenfarbe</a:t>
            </a:r>
            <a:r>
              <a:rPr lang="en-US" dirty="0" smtClean="0"/>
              <a:t>? (seine)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hat …..e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….e </a:t>
            </a:r>
            <a:r>
              <a:rPr lang="en-US" dirty="0" err="1" smtClean="0"/>
              <a:t>Augen</a:t>
            </a:r>
            <a:r>
              <a:rPr lang="en-US" dirty="0" smtClean="0"/>
              <a:t>.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/</a:t>
            </a:r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lange</a:t>
            </a:r>
            <a:r>
              <a:rPr lang="en-US" dirty="0" smtClean="0"/>
              <a:t>/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(die </a:t>
            </a:r>
            <a:r>
              <a:rPr lang="en-US" dirty="0" err="1" smtClean="0"/>
              <a:t>Brille</a:t>
            </a:r>
            <a:r>
              <a:rPr lang="en-US" dirty="0" smtClean="0"/>
              <a:t> – glasses)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(der </a:t>
            </a:r>
            <a:r>
              <a:rPr lang="en-US" dirty="0" err="1"/>
              <a:t>Junge</a:t>
            </a:r>
            <a:r>
              <a:rPr lang="en-US" dirty="0"/>
              <a:t>, der Mann, die Frau) </a:t>
            </a:r>
            <a:endParaRPr lang="en-US" dirty="0" smtClean="0"/>
          </a:p>
          <a:p>
            <a:pPr lvl="1"/>
            <a:r>
              <a:rPr lang="en-US" dirty="0" smtClean="0"/>
              <a:t>(answer by stating two traits)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21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662155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Flashcards Chapter 4, due Friday 3/8</a:t>
            </a:r>
            <a:endParaRPr lang="en-US" sz="2400" b="1" dirty="0"/>
          </a:p>
          <a:p>
            <a:pPr marL="11430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new Unit: </a:t>
            </a:r>
            <a:r>
              <a:rPr lang="en-US" b="1" dirty="0" err="1" smtClean="0">
                <a:solidFill>
                  <a:srgbClr val="FF0000"/>
                </a:solidFill>
              </a:rPr>
              <a:t>Schule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6600"/>
                </a:solidFill>
              </a:rPr>
              <a:t>Portfolio:</a:t>
            </a:r>
            <a:r>
              <a:rPr lang="en-US" dirty="0" smtClean="0"/>
              <a:t> due at the end of second semester (see last slide: content will be adjusted throughout the semester up to the due date)</a:t>
            </a:r>
          </a:p>
          <a:p>
            <a:endParaRPr lang="en-US" dirty="0" smtClean="0"/>
          </a:p>
          <a:p>
            <a:r>
              <a:rPr lang="en-US" u="sng" dirty="0" smtClean="0">
                <a:solidFill>
                  <a:srgbClr val="FF6600"/>
                </a:solidFill>
              </a:rPr>
              <a:t>General Info about homework:</a:t>
            </a:r>
            <a:endParaRPr lang="en-US" u="sng" dirty="0">
              <a:solidFill>
                <a:srgbClr val="FF6600"/>
              </a:solidFill>
            </a:endParaRPr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lieb</a:t>
            </a:r>
            <a:r>
              <a:rPr lang="en-US" dirty="0" smtClean="0"/>
              <a:t> – nice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Nähe</a:t>
            </a:r>
            <a:r>
              <a:rPr lang="en-US" dirty="0" smtClean="0"/>
              <a:t> von </a:t>
            </a:r>
            <a:r>
              <a:rPr lang="en-US" dirty="0" err="1" smtClean="0"/>
              <a:t>uns</a:t>
            </a:r>
            <a:r>
              <a:rPr lang="en-US" dirty="0" smtClean="0"/>
              <a:t> – close by us</a:t>
            </a:r>
          </a:p>
          <a:p>
            <a:r>
              <a:rPr lang="en-US" dirty="0" err="1" smtClean="0"/>
              <a:t>arbeiten</a:t>
            </a:r>
            <a:r>
              <a:rPr lang="en-US" dirty="0" smtClean="0"/>
              <a:t> – to work</a:t>
            </a:r>
          </a:p>
          <a:p>
            <a:r>
              <a:rPr lang="en-US" dirty="0" err="1" smtClean="0"/>
              <a:t>gern</a:t>
            </a:r>
            <a:r>
              <a:rPr lang="en-US" dirty="0" smtClean="0"/>
              <a:t> – like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– still likes</a:t>
            </a:r>
          </a:p>
          <a:p>
            <a:r>
              <a:rPr lang="en-US" dirty="0" err="1" smtClean="0"/>
              <a:t>waren</a:t>
            </a:r>
            <a:r>
              <a:rPr lang="en-US" dirty="0" smtClean="0"/>
              <a:t> – were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– she speaks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uns</a:t>
            </a:r>
            <a:r>
              <a:rPr lang="en-US" dirty="0" smtClean="0"/>
              <a:t> – with 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Verwandten</a:t>
            </a:r>
            <a:r>
              <a:rPr lang="en-US" dirty="0" smtClean="0"/>
              <a:t> – relatives</a:t>
            </a:r>
          </a:p>
          <a:p>
            <a:r>
              <a:rPr lang="en-US" dirty="0" err="1" smtClean="0"/>
              <a:t>keine</a:t>
            </a:r>
            <a:r>
              <a:rPr lang="en-US" dirty="0" smtClean="0"/>
              <a:t> – no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Besuch</a:t>
            </a:r>
            <a:r>
              <a:rPr lang="en-US" dirty="0" smtClean="0"/>
              <a:t> – the visit</a:t>
            </a:r>
          </a:p>
          <a:p>
            <a:r>
              <a:rPr lang="en-US" dirty="0" err="1" smtClean="0"/>
              <a:t>bringen</a:t>
            </a:r>
            <a:r>
              <a:rPr lang="en-US" dirty="0" smtClean="0"/>
              <a:t> – to bring</a:t>
            </a:r>
          </a:p>
          <a:p>
            <a:r>
              <a:rPr lang="en-US" dirty="0" smtClean="0"/>
              <a:t>toll – great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the present</a:t>
            </a:r>
          </a:p>
          <a:p>
            <a:endParaRPr lang="en-US" dirty="0"/>
          </a:p>
          <a:p>
            <a:r>
              <a:rPr lang="en-US" dirty="0" err="1" smtClean="0"/>
              <a:t>aber</a:t>
            </a:r>
            <a:r>
              <a:rPr lang="en-US" dirty="0" smtClean="0"/>
              <a:t> – but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meint</a:t>
            </a:r>
            <a:r>
              <a:rPr lang="en-US" dirty="0"/>
              <a:t> </a:t>
            </a:r>
            <a:r>
              <a:rPr lang="en-US" dirty="0" smtClean="0"/>
              <a:t>– she thinks, she is of the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2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35554211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7465000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02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18198318"/>
              </p:ext>
            </p:extLst>
          </p:nvPr>
        </p:nvGraphicFramePr>
        <p:xfrm>
          <a:off x="457200" y="324805"/>
          <a:ext cx="3657598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8070725"/>
              </p:ext>
            </p:extLst>
          </p:nvPr>
        </p:nvGraphicFramePr>
        <p:xfrm>
          <a:off x="4419600" y="322664"/>
          <a:ext cx="3657598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345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der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(appearance)</a:t>
            </a:r>
          </a:p>
          <a:p>
            <a:endParaRPr lang="en-US" dirty="0" smtClean="0"/>
          </a:p>
          <a:p>
            <a:r>
              <a:rPr lang="en-US" u="sng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Klein.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braun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kaputt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neu</a:t>
            </a:r>
            <a:endParaRPr lang="en-US" dirty="0" smtClean="0"/>
          </a:p>
          <a:p>
            <a:r>
              <a:rPr lang="en-US" dirty="0" smtClean="0"/>
              <a:t>… alt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groß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599" y="1536192"/>
            <a:ext cx="3919369" cy="4590288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Wie </a:t>
            </a:r>
            <a:r>
              <a:rPr lang="en-US" u="sng" dirty="0" err="1" smtClean="0"/>
              <a:t>findest</a:t>
            </a:r>
            <a:r>
              <a:rPr lang="en-US" u="sng" dirty="0" smtClean="0"/>
              <a:t> du </a:t>
            </a:r>
            <a:r>
              <a:rPr lang="en-US" dirty="0" smtClean="0"/>
              <a:t>den </a:t>
            </a:r>
            <a:r>
              <a:rPr lang="en-US" dirty="0" err="1" smtClean="0"/>
              <a:t>Stuhl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smtClean="0"/>
              <a:t>(</a:t>
            </a:r>
            <a:r>
              <a:rPr lang="en-US" u="sng" dirty="0" smtClean="0"/>
              <a:t>What do you think of 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(opinion)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schön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r>
              <a:rPr lang="en-US" dirty="0" smtClean="0"/>
              <a:t>   (I find the chair pretty.)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häßlich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…. </a:t>
            </a:r>
            <a:r>
              <a:rPr lang="en-US" dirty="0" err="1" smtClean="0"/>
              <a:t>bequem</a:t>
            </a:r>
            <a:endParaRPr lang="en-US" dirty="0" smtClean="0"/>
          </a:p>
          <a:p>
            <a:r>
              <a:rPr lang="en-US" dirty="0" smtClean="0"/>
              <a:t>….</a:t>
            </a:r>
            <a:r>
              <a:rPr lang="en-US" dirty="0" err="1" smtClean="0"/>
              <a:t>unbequem</a:t>
            </a:r>
            <a:endParaRPr lang="en-US" dirty="0" smtClean="0"/>
          </a:p>
          <a:p>
            <a:r>
              <a:rPr lang="en-US" dirty="0" smtClean="0"/>
              <a:t>… gut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nicht</a:t>
            </a:r>
            <a:r>
              <a:rPr lang="en-US" dirty="0" smtClean="0"/>
              <a:t> gut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25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3 </a:t>
            </a:r>
            <a:r>
              <a:rPr lang="en-US" sz="3600" dirty="0" err="1" smtClean="0"/>
              <a:t>Gruppen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2800" dirty="0" smtClean="0"/>
              <a:t>Chris, Nate, Crystal, Justin, Cameron, Sydney, </a:t>
            </a:r>
            <a:r>
              <a:rPr lang="en-US" sz="2800" dirty="0" err="1" smtClean="0"/>
              <a:t>Shelbi</a:t>
            </a:r>
            <a:r>
              <a:rPr lang="en-US" sz="2800" dirty="0" smtClean="0"/>
              <a:t>, </a:t>
            </a:r>
            <a:r>
              <a:rPr lang="en-US" sz="2800" dirty="0" err="1" smtClean="0"/>
              <a:t>Markis</a:t>
            </a:r>
            <a:r>
              <a:rPr lang="en-US" sz="2800" dirty="0" smtClean="0"/>
              <a:t>, </a:t>
            </a:r>
            <a:r>
              <a:rPr lang="en-US" sz="2800" dirty="0" err="1" smtClean="0"/>
              <a:t>Melaney</a:t>
            </a:r>
            <a:r>
              <a:rPr lang="en-US" sz="2800" dirty="0" smtClean="0"/>
              <a:t>, Mark, </a:t>
            </a:r>
            <a:r>
              <a:rPr lang="en-US" sz="2800" dirty="0" err="1" smtClean="0"/>
              <a:t>Daijah</a:t>
            </a:r>
            <a:endParaRPr lang="en-US" sz="2800" dirty="0" smtClean="0"/>
          </a:p>
          <a:p>
            <a:pPr marL="114300" indent="0">
              <a:buNone/>
            </a:pPr>
            <a:endParaRPr lang="en-US" sz="2800" dirty="0" smtClean="0"/>
          </a:p>
          <a:p>
            <a:pPr marL="628650" indent="-514350">
              <a:buFont typeface="+mj-lt"/>
              <a:buAutoNum type="arabicPeriod"/>
            </a:pPr>
            <a:r>
              <a:rPr lang="en-US" sz="2800" dirty="0" err="1" smtClean="0"/>
              <a:t>Rayquael</a:t>
            </a:r>
            <a:r>
              <a:rPr lang="en-US" sz="2800" dirty="0" smtClean="0"/>
              <a:t>,</a:t>
            </a:r>
            <a:r>
              <a:rPr lang="en-US" sz="2800" dirty="0"/>
              <a:t> </a:t>
            </a:r>
            <a:r>
              <a:rPr lang="en-US" sz="2800" dirty="0" err="1" smtClean="0"/>
              <a:t>Casean</a:t>
            </a:r>
            <a:r>
              <a:rPr lang="en-US" sz="2800" dirty="0" smtClean="0"/>
              <a:t>, </a:t>
            </a:r>
            <a:r>
              <a:rPr lang="en-US" sz="2800" dirty="0" err="1" smtClean="0"/>
              <a:t>Dimitri</a:t>
            </a:r>
            <a:r>
              <a:rPr lang="en-US" sz="2800" dirty="0" smtClean="0"/>
              <a:t>, Victoria, </a:t>
            </a:r>
            <a:r>
              <a:rPr lang="en-US" sz="2800" dirty="0" err="1" smtClean="0"/>
              <a:t>Ameer</a:t>
            </a:r>
            <a:r>
              <a:rPr lang="en-US" sz="2800" dirty="0" smtClean="0"/>
              <a:t>, </a:t>
            </a:r>
            <a:r>
              <a:rPr lang="en-US" sz="2800" dirty="0" err="1" smtClean="0"/>
              <a:t>Shakeya</a:t>
            </a:r>
            <a:r>
              <a:rPr lang="en-US" sz="2800" dirty="0" smtClean="0"/>
              <a:t>, Remy, </a:t>
            </a:r>
            <a:r>
              <a:rPr lang="en-US" sz="2800" dirty="0" err="1" smtClean="0"/>
              <a:t>Shantysia</a:t>
            </a:r>
            <a:r>
              <a:rPr lang="en-US" sz="2800" dirty="0" smtClean="0"/>
              <a:t>, </a:t>
            </a:r>
            <a:r>
              <a:rPr lang="en-US" sz="2800" dirty="0" err="1" smtClean="0"/>
              <a:t>Juwan</a:t>
            </a:r>
            <a:r>
              <a:rPr lang="en-US" sz="2800" dirty="0" smtClean="0"/>
              <a:t>, </a:t>
            </a:r>
            <a:r>
              <a:rPr lang="en-US" sz="2800" dirty="0" err="1" smtClean="0"/>
              <a:t>Kamryn</a:t>
            </a:r>
            <a:endParaRPr lang="en-US" sz="2800" dirty="0" smtClean="0"/>
          </a:p>
          <a:p>
            <a:pPr marL="628650" indent="-514350">
              <a:buFont typeface="+mj-lt"/>
              <a:buAutoNum type="arabicPeriod"/>
            </a:pPr>
            <a:endParaRPr lang="en-US" sz="2800" dirty="0"/>
          </a:p>
          <a:p>
            <a:pPr marL="628650" indent="-514350">
              <a:buFont typeface="+mj-lt"/>
              <a:buAutoNum type="arabicPeriod"/>
            </a:pPr>
            <a:r>
              <a:rPr lang="en-US" sz="2800" dirty="0"/>
              <a:t>Keith, </a:t>
            </a:r>
            <a:r>
              <a:rPr lang="en-US" sz="2800" dirty="0" err="1"/>
              <a:t>Tiera</a:t>
            </a:r>
            <a:r>
              <a:rPr lang="en-US" sz="2800" dirty="0"/>
              <a:t>, Malik, </a:t>
            </a:r>
            <a:r>
              <a:rPr lang="en-US" sz="2800" dirty="0" err="1"/>
              <a:t>Demorea</a:t>
            </a:r>
            <a:r>
              <a:rPr lang="en-US" sz="2800" dirty="0"/>
              <a:t>, </a:t>
            </a:r>
            <a:r>
              <a:rPr lang="en-US" sz="2800" dirty="0" err="1"/>
              <a:t>Akia</a:t>
            </a:r>
            <a:r>
              <a:rPr lang="en-US" sz="2800" dirty="0"/>
              <a:t>, </a:t>
            </a:r>
            <a:r>
              <a:rPr lang="en-US" sz="2800" dirty="0" err="1"/>
              <a:t>Devonte</a:t>
            </a:r>
            <a:r>
              <a:rPr lang="en-US" sz="2800" dirty="0"/>
              <a:t>, Bryan, Jessica R., Jessica P., </a:t>
            </a:r>
            <a:r>
              <a:rPr lang="en-US" sz="2800" dirty="0" err="1"/>
              <a:t>Jamee</a:t>
            </a:r>
            <a:endParaRPr lang="en-US" sz="2800" dirty="0"/>
          </a:p>
          <a:p>
            <a:pPr marL="628650" indent="-514350">
              <a:buFont typeface="+mj-lt"/>
              <a:buAutoNum type="arabicPeriod"/>
            </a:pP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0458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all unit assessments – handouts, notes etc.</a:t>
            </a:r>
          </a:p>
          <a:p>
            <a:r>
              <a:rPr lang="en-US" dirty="0" smtClean="0"/>
              <a:t>your choice of work – that shows your growth in German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worksheets – with corrections ch.2 (2/4)</a:t>
            </a:r>
          </a:p>
          <a:p>
            <a:r>
              <a:rPr lang="en-US" dirty="0"/>
              <a:t>report about a classmate: free-time activities: first report and new page with corrections (2/4)</a:t>
            </a:r>
          </a:p>
          <a:p>
            <a:r>
              <a:rPr lang="en-US" dirty="0"/>
              <a:t>signed progress report (2/25/2013)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61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Deine</a:t>
            </a:r>
            <a:r>
              <a:rPr lang="en-US" sz="4000" dirty="0" smtClean="0"/>
              <a:t> </a:t>
            </a:r>
            <a:r>
              <a:rPr lang="en-US" sz="4000" dirty="0" err="1" smtClean="0"/>
              <a:t>Meinung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Wie </a:t>
            </a:r>
            <a:r>
              <a:rPr lang="en-US" dirty="0" err="1" smtClean="0">
                <a:solidFill>
                  <a:srgbClr val="008000"/>
                </a:solidFill>
              </a:rPr>
              <a:t>findest</a:t>
            </a:r>
            <a:r>
              <a:rPr lang="en-US" dirty="0" smtClean="0">
                <a:solidFill>
                  <a:srgbClr val="008000"/>
                </a:solidFill>
              </a:rPr>
              <a:t> du </a:t>
            </a:r>
            <a:r>
              <a:rPr lang="en-US" dirty="0" err="1" smtClean="0">
                <a:solidFill>
                  <a:srgbClr val="008000"/>
                </a:solidFill>
              </a:rPr>
              <a:t>Tanzen</a:t>
            </a:r>
            <a:r>
              <a:rPr lang="en-US" dirty="0" smtClean="0">
                <a:solidFill>
                  <a:srgbClr val="008000"/>
                </a:solidFill>
              </a:rPr>
              <a:t>?</a:t>
            </a:r>
          </a:p>
          <a:p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Das </a:t>
            </a:r>
            <a:r>
              <a:rPr lang="en-US" dirty="0" err="1" smtClean="0">
                <a:solidFill>
                  <a:srgbClr val="008000"/>
                </a:solidFill>
              </a:rPr>
              <a:t>finde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ich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auch</a:t>
            </a:r>
            <a:r>
              <a:rPr lang="en-US" dirty="0" smtClean="0">
                <a:solidFill>
                  <a:srgbClr val="008000"/>
                </a:solidFill>
              </a:rPr>
              <a:t>. </a:t>
            </a:r>
            <a:r>
              <a:rPr lang="en-US" dirty="0" err="1" smtClean="0">
                <a:solidFill>
                  <a:srgbClr val="008000"/>
                </a:solidFill>
              </a:rPr>
              <a:t>Tanzen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prima.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Das </a:t>
            </a:r>
            <a:r>
              <a:rPr lang="en-US" dirty="0" err="1" smtClean="0">
                <a:solidFill>
                  <a:srgbClr val="008000"/>
                </a:solidFill>
              </a:rPr>
              <a:t>finde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ich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nicht</a:t>
            </a:r>
            <a:r>
              <a:rPr lang="en-US" dirty="0" smtClean="0">
                <a:solidFill>
                  <a:srgbClr val="008000"/>
                </a:solidFill>
              </a:rPr>
              <a:t>. </a:t>
            </a:r>
            <a:r>
              <a:rPr lang="en-US" dirty="0" err="1" smtClean="0">
                <a:solidFill>
                  <a:srgbClr val="008000"/>
                </a:solidFill>
              </a:rPr>
              <a:t>Ich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finde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Tanzen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blöd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Wie </a:t>
            </a:r>
            <a:r>
              <a:rPr lang="en-US" dirty="0" err="1" smtClean="0">
                <a:solidFill>
                  <a:srgbClr val="0000FF"/>
                </a:solidFill>
              </a:rPr>
              <a:t>findest</a:t>
            </a:r>
            <a:r>
              <a:rPr lang="en-US" dirty="0" smtClean="0">
                <a:solidFill>
                  <a:srgbClr val="0000FF"/>
                </a:solidFill>
              </a:rPr>
              <a:t> du </a:t>
            </a:r>
            <a:r>
              <a:rPr lang="en-US" dirty="0" err="1" smtClean="0">
                <a:solidFill>
                  <a:srgbClr val="0000FF"/>
                </a:solidFill>
              </a:rPr>
              <a:t>Tanzen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Stimmt</a:t>
            </a:r>
            <a:r>
              <a:rPr lang="en-US" dirty="0" smtClean="0">
                <a:solidFill>
                  <a:srgbClr val="0000FF"/>
                </a:solidFill>
              </a:rPr>
              <a:t>! (Das </a:t>
            </a:r>
            <a:r>
              <a:rPr lang="en-US" dirty="0" err="1" smtClean="0">
                <a:solidFill>
                  <a:srgbClr val="0000FF"/>
                </a:solidFill>
              </a:rPr>
              <a:t>stimmt</a:t>
            </a:r>
            <a:r>
              <a:rPr lang="en-US" dirty="0" smtClean="0">
                <a:solidFill>
                  <a:srgbClr val="0000FF"/>
                </a:solidFill>
              </a:rPr>
              <a:t>.)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True / that’s true.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Stimmt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nicht</a:t>
            </a:r>
            <a:r>
              <a:rPr lang="en-US" dirty="0" smtClean="0">
                <a:solidFill>
                  <a:srgbClr val="0000FF"/>
                </a:solidFill>
              </a:rPr>
              <a:t>! (Das </a:t>
            </a:r>
            <a:r>
              <a:rPr lang="en-US" dirty="0" err="1" smtClean="0">
                <a:solidFill>
                  <a:srgbClr val="0000FF"/>
                </a:solidFill>
              </a:rPr>
              <a:t>stimmt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nicht</a:t>
            </a:r>
            <a:r>
              <a:rPr lang="en-US" dirty="0" smtClean="0">
                <a:solidFill>
                  <a:srgbClr val="0000FF"/>
                </a:solidFill>
              </a:rPr>
              <a:t>!)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Ich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finde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Tanzen</a:t>
            </a:r>
            <a:r>
              <a:rPr lang="en-US" dirty="0" smtClean="0">
                <a:solidFill>
                  <a:srgbClr val="008000"/>
                </a:solidFill>
              </a:rPr>
              <a:t> super!</a:t>
            </a:r>
          </a:p>
          <a:p>
            <a:endParaRPr lang="en-US" dirty="0"/>
          </a:p>
          <a:p>
            <a:r>
              <a:rPr lang="en-US" dirty="0" smtClean="0"/>
              <a:t>Here you can also you the reply: me too – </a:t>
            </a:r>
            <a:r>
              <a:rPr lang="en-US" u="sng" dirty="0" err="1"/>
              <a:t>I</a:t>
            </a:r>
            <a:r>
              <a:rPr lang="en-US" u="sng" dirty="0" err="1" smtClean="0"/>
              <a:t>ch</a:t>
            </a:r>
            <a:r>
              <a:rPr lang="en-US" u="sng" dirty="0" smtClean="0"/>
              <a:t> </a:t>
            </a:r>
            <a:r>
              <a:rPr lang="en-US" u="sng" dirty="0" err="1" smtClean="0"/>
              <a:t>auch</a:t>
            </a:r>
            <a:r>
              <a:rPr lang="en-US" u="sng" dirty="0" smtClean="0"/>
              <a:t>! </a:t>
            </a:r>
          </a:p>
          <a:p>
            <a:r>
              <a:rPr lang="en-US" dirty="0" smtClean="0"/>
              <a:t>or: I don’t – </a:t>
            </a:r>
            <a:r>
              <a:rPr lang="en-US" u="sng" dirty="0" err="1"/>
              <a:t>I</a:t>
            </a:r>
            <a:r>
              <a:rPr lang="en-US" u="sng" dirty="0" err="1" smtClean="0"/>
              <a:t>ch</a:t>
            </a:r>
            <a:r>
              <a:rPr lang="en-US" u="sng" dirty="0" smtClean="0"/>
              <a:t> </a:t>
            </a:r>
            <a:r>
              <a:rPr lang="en-US" u="sng" dirty="0" err="1" smtClean="0"/>
              <a:t>nicht</a:t>
            </a:r>
            <a:r>
              <a:rPr lang="en-US" u="sng" dirty="0" smtClean="0"/>
              <a:t>!</a:t>
            </a:r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Tanzen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super! </a:t>
            </a:r>
          </a:p>
          <a:p>
            <a:r>
              <a:rPr lang="en-US" dirty="0" smtClean="0"/>
              <a:t>Here you can not use the above replies!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0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Vokabeln</a:t>
            </a:r>
            <a:r>
              <a:rPr lang="en-US" sz="3600" dirty="0" smtClean="0"/>
              <a:t> 15. Feb.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Schule</a:t>
            </a:r>
            <a:r>
              <a:rPr lang="en-US" dirty="0" smtClean="0"/>
              <a:t> – the school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 – the student in school (male)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Schülerin</a:t>
            </a:r>
            <a:r>
              <a:rPr lang="en-US" dirty="0" smtClean="0"/>
              <a:t> – the student in school (female)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Schüler</a:t>
            </a:r>
            <a:r>
              <a:rPr lang="en-US" dirty="0" smtClean="0"/>
              <a:t> – the students in school (plural)</a:t>
            </a:r>
          </a:p>
          <a:p>
            <a:endParaRPr lang="en-US" dirty="0"/>
          </a:p>
          <a:p>
            <a:r>
              <a:rPr lang="en-US" dirty="0" err="1" smtClean="0"/>
              <a:t>kosten</a:t>
            </a:r>
            <a:r>
              <a:rPr lang="en-US" dirty="0" smtClean="0"/>
              <a:t> – to cost</a:t>
            </a:r>
          </a:p>
          <a:p>
            <a:r>
              <a:rPr lang="en-US" dirty="0" err="1" smtClean="0"/>
              <a:t>Eislaufen</a:t>
            </a:r>
            <a:r>
              <a:rPr lang="en-US" dirty="0" smtClean="0"/>
              <a:t> – Ice-Skating</a:t>
            </a:r>
          </a:p>
          <a:p>
            <a:r>
              <a:rPr lang="en-US" dirty="0" err="1" smtClean="0"/>
              <a:t>faulenzen</a:t>
            </a:r>
            <a:r>
              <a:rPr lang="en-US" dirty="0" smtClean="0"/>
              <a:t> – to be lazy</a:t>
            </a:r>
          </a:p>
          <a:p>
            <a:r>
              <a:rPr lang="en-US" dirty="0" err="1" smtClean="0"/>
              <a:t>Tischtennis</a:t>
            </a:r>
            <a:r>
              <a:rPr lang="en-US" dirty="0" smtClean="0"/>
              <a:t>  - table tennis</a:t>
            </a:r>
          </a:p>
          <a:p>
            <a:r>
              <a:rPr lang="en-US" dirty="0" smtClean="0"/>
              <a:t>1 Euro ~ 1.25 Dollar</a:t>
            </a:r>
          </a:p>
          <a:p>
            <a:r>
              <a:rPr lang="en-US" dirty="0" smtClean="0"/>
              <a:t>1 Dollar ~ 0.75 Euro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80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Vokabeln</a:t>
            </a:r>
            <a:r>
              <a:rPr lang="en-US" dirty="0" smtClean="0"/>
              <a:t> 7. </a:t>
            </a:r>
            <a:r>
              <a:rPr lang="en-US" smtClean="0"/>
              <a:t>Februar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mit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Hund</a:t>
            </a:r>
            <a:r>
              <a:rPr lang="en-US" dirty="0" smtClean="0"/>
              <a:t> </a:t>
            </a:r>
            <a:r>
              <a:rPr lang="en-US" dirty="0" err="1" smtClean="0"/>
              <a:t>spazieren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– to walk the dog</a:t>
            </a:r>
          </a:p>
          <a:p>
            <a:r>
              <a:rPr lang="en-US" dirty="0" err="1" smtClean="0"/>
              <a:t>telefonieren</a:t>
            </a:r>
            <a:r>
              <a:rPr lang="en-US" dirty="0" smtClean="0"/>
              <a:t> – to talk on the phone</a:t>
            </a:r>
          </a:p>
          <a:p>
            <a:r>
              <a:rPr lang="en-US" dirty="0" err="1" smtClean="0"/>
              <a:t>simsen</a:t>
            </a:r>
            <a:r>
              <a:rPr lang="en-US" dirty="0" smtClean="0"/>
              <a:t> – to text</a:t>
            </a:r>
          </a:p>
          <a:p>
            <a:r>
              <a:rPr lang="en-US" dirty="0" err="1" smtClean="0"/>
              <a:t>schlafen</a:t>
            </a:r>
            <a:r>
              <a:rPr lang="en-US" dirty="0" smtClean="0"/>
              <a:t> – to sleep</a:t>
            </a:r>
          </a:p>
          <a:p>
            <a:r>
              <a:rPr lang="en-US" dirty="0" err="1" smtClean="0"/>
              <a:t>Fallschirmspringen</a:t>
            </a:r>
            <a:r>
              <a:rPr lang="en-US" dirty="0" smtClean="0"/>
              <a:t>  - to do sky diving –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/>
              <a:t>mache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Fallschirmspringen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- to go shopping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/>
              <a:t>gehe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</a:t>
            </a:r>
            <a:r>
              <a:rPr lang="en-US" dirty="0" err="1"/>
              <a:t>Einkaufen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Skateboarding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Skateboarding.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Skateboarding.</a:t>
            </a:r>
          </a:p>
          <a:p>
            <a:r>
              <a:rPr lang="en-US" dirty="0" smtClean="0"/>
              <a:t>ins Kino (Theater) </a:t>
            </a:r>
            <a:r>
              <a:rPr lang="en-US" dirty="0" err="1" smtClean="0"/>
              <a:t>gehen</a:t>
            </a:r>
            <a:r>
              <a:rPr lang="en-US" dirty="0" smtClean="0"/>
              <a:t> – to go to the movies (theatre)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Kino (Theater).</a:t>
            </a:r>
          </a:p>
          <a:p>
            <a:r>
              <a:rPr lang="en-US" dirty="0" smtClean="0"/>
              <a:t>Go-Kart </a:t>
            </a:r>
            <a:r>
              <a:rPr lang="en-US" dirty="0" err="1" smtClean="0"/>
              <a:t>fahren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fahre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Go-Kart.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1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Fragen</a:t>
            </a:r>
            <a:r>
              <a:rPr lang="en-US" sz="2800" dirty="0" smtClean="0"/>
              <a:t> und </a:t>
            </a:r>
            <a:r>
              <a:rPr lang="en-US" sz="2800" dirty="0" err="1" smtClean="0"/>
              <a:t>Antworten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den </a:t>
            </a:r>
            <a:r>
              <a:rPr lang="en-US" sz="2800" dirty="0" err="1" smtClean="0"/>
              <a:t>Bilder-Kreis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in 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r>
              <a:rPr lang="en-US" dirty="0" smtClean="0"/>
              <a:t>?	</a:t>
            </a:r>
          </a:p>
          <a:p>
            <a:pPr marL="114300" indent="0">
              <a:buNone/>
            </a:pPr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Winter?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Tanzt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err="1" smtClean="0"/>
              <a:t>Schaust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u="sng" dirty="0" err="1" smtClean="0"/>
              <a:t>Wann</a:t>
            </a:r>
            <a:r>
              <a:rPr lang="en-US" u="sng" dirty="0" smtClean="0"/>
              <a:t>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?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besuche</a:t>
            </a:r>
            <a:r>
              <a:rPr lang="en-US" dirty="0" smtClean="0"/>
              <a:t> </a:t>
            </a:r>
            <a:r>
              <a:rPr lang="en-US" dirty="0" err="1" smtClean="0"/>
              <a:t>Freunde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bastel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wandere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fahre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Rad.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Kino.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Winter </a:t>
            </a:r>
            <a:r>
              <a:rPr lang="en-US" dirty="0" err="1" smtClean="0"/>
              <a:t>laufe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Ski.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Ja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tanze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Nein.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00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22065"/>
          </a:xfrm>
        </p:spPr>
        <p:txBody>
          <a:bodyPr/>
          <a:lstStyle/>
          <a:p>
            <a:r>
              <a:rPr lang="en-US" dirty="0" err="1" smtClean="0"/>
              <a:t>Fragen</a:t>
            </a:r>
            <a:r>
              <a:rPr lang="en-US" dirty="0" smtClean="0"/>
              <a:t>:                      </a:t>
            </a:r>
            <a:r>
              <a:rPr lang="en-US" dirty="0" err="1" smtClean="0"/>
              <a:t>Vokabeln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>
              <a:buClr>
                <a:schemeClr val="accent1"/>
              </a:buClr>
            </a:pPr>
            <a:r>
              <a:rPr lang="en-US" sz="2000" dirty="0"/>
              <a:t>Was </a:t>
            </a:r>
            <a:r>
              <a:rPr lang="en-US" sz="2000" dirty="0" err="1"/>
              <a:t>machst</a:t>
            </a:r>
            <a:r>
              <a:rPr lang="en-US" sz="2000" dirty="0"/>
              <a:t> du </a:t>
            </a:r>
            <a:r>
              <a:rPr lang="en-US" sz="2000" dirty="0" err="1"/>
              <a:t>gern</a:t>
            </a:r>
            <a:r>
              <a:rPr lang="en-US" sz="2000" dirty="0"/>
              <a:t>? </a:t>
            </a:r>
            <a:endParaRPr lang="en-US" sz="2000" dirty="0" smtClean="0"/>
          </a:p>
          <a:p>
            <a:pPr marL="342900" lvl="1">
              <a:buClr>
                <a:schemeClr val="accent1"/>
              </a:buClr>
            </a:pPr>
            <a:r>
              <a:rPr lang="en-US" sz="2000" dirty="0" smtClean="0"/>
              <a:t>Was </a:t>
            </a:r>
            <a:r>
              <a:rPr lang="en-US" sz="2000" dirty="0" err="1"/>
              <a:t>machst</a:t>
            </a:r>
            <a:r>
              <a:rPr lang="en-US" sz="2000" dirty="0"/>
              <a:t> du </a:t>
            </a:r>
            <a:r>
              <a:rPr lang="en-US" sz="2000" dirty="0" err="1"/>
              <a:t>nicht</a:t>
            </a:r>
            <a:r>
              <a:rPr lang="en-US" sz="2000" dirty="0"/>
              <a:t> (so) </a:t>
            </a:r>
            <a:r>
              <a:rPr lang="en-US" sz="2000" dirty="0" err="1"/>
              <a:t>gern</a:t>
            </a:r>
            <a:r>
              <a:rPr lang="en-US" sz="2000" dirty="0"/>
              <a:t>? </a:t>
            </a:r>
            <a:endParaRPr lang="en-US" sz="2000" dirty="0" smtClean="0"/>
          </a:p>
          <a:p>
            <a:pPr marL="342900" lvl="1">
              <a:buClr>
                <a:schemeClr val="accent1"/>
              </a:buClr>
            </a:pPr>
            <a:r>
              <a:rPr lang="en-US" sz="2000" dirty="0" smtClean="0"/>
              <a:t>Hast </a:t>
            </a:r>
            <a:r>
              <a:rPr lang="en-US" sz="2000" dirty="0"/>
              <a:t>du </a:t>
            </a:r>
            <a:r>
              <a:rPr lang="en-US" sz="2000" dirty="0" err="1"/>
              <a:t>andere</a:t>
            </a:r>
            <a:r>
              <a:rPr lang="en-US" sz="2000" dirty="0"/>
              <a:t> </a:t>
            </a:r>
            <a:r>
              <a:rPr lang="en-US" sz="2000" dirty="0" err="1"/>
              <a:t>Interessen</a:t>
            </a:r>
            <a:r>
              <a:rPr lang="en-US" sz="2000" dirty="0"/>
              <a:t>? </a:t>
            </a:r>
            <a:endParaRPr lang="en-US" sz="2000" dirty="0" smtClean="0"/>
          </a:p>
          <a:p>
            <a:pPr marL="342900" lvl="1">
              <a:buClr>
                <a:schemeClr val="accent1"/>
              </a:buClr>
            </a:pPr>
            <a:r>
              <a:rPr lang="en-US" sz="2000" dirty="0" err="1" smtClean="0"/>
              <a:t>Spielst</a:t>
            </a:r>
            <a:r>
              <a:rPr lang="en-US" sz="2000" dirty="0" smtClean="0"/>
              <a:t> </a:t>
            </a:r>
            <a:r>
              <a:rPr lang="en-US" sz="2000" dirty="0"/>
              <a:t>du </a:t>
            </a:r>
            <a:r>
              <a:rPr lang="en-US" sz="2000" dirty="0" err="1"/>
              <a:t>ein</a:t>
            </a:r>
            <a:r>
              <a:rPr lang="en-US" sz="2000" dirty="0"/>
              <a:t> Instrument? </a:t>
            </a:r>
            <a:endParaRPr lang="en-US" sz="2000" dirty="0" smtClean="0"/>
          </a:p>
          <a:p>
            <a:pPr marL="342900" lvl="1">
              <a:buClr>
                <a:schemeClr val="accent1"/>
              </a:buClr>
            </a:pPr>
            <a:r>
              <a:rPr lang="en-US" sz="2000" dirty="0" smtClean="0"/>
              <a:t>Was </a:t>
            </a:r>
            <a:r>
              <a:rPr lang="en-US" sz="2000" dirty="0" err="1" smtClean="0"/>
              <a:t>machst</a:t>
            </a:r>
            <a:r>
              <a:rPr lang="en-US" sz="2000" dirty="0" smtClean="0"/>
              <a:t> du in </a:t>
            </a:r>
            <a:r>
              <a:rPr lang="en-US" sz="2000" dirty="0" err="1" smtClean="0"/>
              <a:t>deiner</a:t>
            </a:r>
            <a:r>
              <a:rPr lang="en-US" sz="2000" dirty="0" smtClean="0"/>
              <a:t> </a:t>
            </a:r>
            <a:r>
              <a:rPr lang="en-US" sz="2000" dirty="0" err="1" smtClean="0"/>
              <a:t>Freizeit</a:t>
            </a:r>
            <a:r>
              <a:rPr lang="en-US" sz="2000" dirty="0" smtClean="0"/>
              <a:t>?</a:t>
            </a:r>
          </a:p>
          <a:p>
            <a:pPr marL="342900" lvl="1">
              <a:buClr>
                <a:schemeClr val="accent1"/>
              </a:buClr>
            </a:pPr>
            <a:r>
              <a:rPr lang="en-US" sz="2000" dirty="0" err="1" smtClean="0"/>
              <a:t>Machst</a:t>
            </a:r>
            <a:r>
              <a:rPr lang="en-US" sz="2000" dirty="0" smtClean="0"/>
              <a:t> du Sport?</a:t>
            </a:r>
          </a:p>
          <a:p>
            <a:pPr marL="342900" lvl="1">
              <a:buClr>
                <a:schemeClr val="accent1"/>
              </a:buClr>
            </a:pPr>
            <a:r>
              <a:rPr lang="en-US" sz="2000" dirty="0" err="1" smtClean="0"/>
              <a:t>Schwimmst</a:t>
            </a:r>
            <a:r>
              <a:rPr lang="en-US" sz="2000" dirty="0" smtClean="0"/>
              <a:t> du </a:t>
            </a:r>
            <a:r>
              <a:rPr lang="en-US" sz="2000" dirty="0" err="1" smtClean="0"/>
              <a:t>gern</a:t>
            </a:r>
            <a:r>
              <a:rPr lang="en-US" sz="2000" dirty="0" smtClean="0"/>
              <a:t>?</a:t>
            </a:r>
          </a:p>
          <a:p>
            <a:pPr marL="342900" lvl="1">
              <a:buClr>
                <a:schemeClr val="accent1"/>
              </a:buClr>
            </a:pPr>
            <a:r>
              <a:rPr lang="en-US" sz="2000" dirty="0" err="1" smtClean="0"/>
              <a:t>Spielst</a:t>
            </a:r>
            <a:r>
              <a:rPr lang="en-US" sz="2000" dirty="0" smtClean="0"/>
              <a:t> du </a:t>
            </a:r>
            <a:r>
              <a:rPr lang="en-US" sz="2000" dirty="0" err="1" smtClean="0"/>
              <a:t>Fussball</a:t>
            </a:r>
            <a:r>
              <a:rPr lang="en-US" sz="2000" dirty="0" smtClean="0"/>
              <a:t>?</a:t>
            </a:r>
          </a:p>
          <a:p>
            <a:pPr marL="342900" lvl="1">
              <a:buClr>
                <a:schemeClr val="accent1"/>
              </a:buClr>
            </a:pPr>
            <a:r>
              <a:rPr lang="en-US" sz="2000" dirty="0" smtClean="0"/>
              <a:t>Was </a:t>
            </a:r>
            <a:r>
              <a:rPr lang="en-US" sz="2000" dirty="0" err="1" smtClean="0"/>
              <a:t>machst</a:t>
            </a:r>
            <a:r>
              <a:rPr lang="en-US" sz="2000" dirty="0" smtClean="0"/>
              <a:t> du </a:t>
            </a:r>
            <a:r>
              <a:rPr lang="en-US" sz="2000" dirty="0" err="1" smtClean="0"/>
              <a:t>nach</a:t>
            </a:r>
            <a:r>
              <a:rPr lang="en-US" sz="2000" dirty="0" smtClean="0"/>
              <a:t> der </a:t>
            </a:r>
            <a:r>
              <a:rPr lang="en-US" sz="2000" dirty="0" err="1" smtClean="0"/>
              <a:t>Schule</a:t>
            </a:r>
            <a:r>
              <a:rPr lang="en-US" sz="2000" dirty="0" smtClean="0"/>
              <a:t>?</a:t>
            </a:r>
          </a:p>
          <a:p>
            <a:pPr marL="342900" lvl="1">
              <a:buClr>
                <a:schemeClr val="accent1"/>
              </a:buClr>
            </a:pPr>
            <a:r>
              <a:rPr lang="en-US" sz="2000" dirty="0" smtClean="0"/>
              <a:t>Was </a:t>
            </a:r>
            <a:r>
              <a:rPr lang="en-US" sz="2000" dirty="0" err="1" smtClean="0"/>
              <a:t>machst</a:t>
            </a:r>
            <a:r>
              <a:rPr lang="en-US" sz="2000" dirty="0" smtClean="0"/>
              <a:t> du </a:t>
            </a:r>
            <a:r>
              <a:rPr lang="en-US" sz="2000" dirty="0" err="1" smtClean="0"/>
              <a:t>im</a:t>
            </a:r>
            <a:r>
              <a:rPr lang="en-US" sz="2000" dirty="0" smtClean="0"/>
              <a:t> </a:t>
            </a:r>
            <a:r>
              <a:rPr lang="en-US" sz="2000" dirty="0" err="1" smtClean="0"/>
              <a:t>Sommer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4114799" y="1536192"/>
            <a:ext cx="4868508" cy="459028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laufen</a:t>
            </a:r>
            <a:r>
              <a:rPr lang="en-US" dirty="0" smtClean="0"/>
              <a:t> – to run</a:t>
            </a:r>
          </a:p>
          <a:p>
            <a:r>
              <a:rPr lang="en-US" dirty="0" err="1" smtClean="0"/>
              <a:t>schlafen</a:t>
            </a:r>
            <a:r>
              <a:rPr lang="en-US" dirty="0" smtClean="0"/>
              <a:t> – to sleep</a:t>
            </a:r>
          </a:p>
          <a:p>
            <a:r>
              <a:rPr lang="en-US" dirty="0" smtClean="0"/>
              <a:t>Wie gut </a:t>
            </a:r>
            <a:r>
              <a:rPr lang="en-US" dirty="0" err="1" smtClean="0"/>
              <a:t>bist</a:t>
            </a:r>
            <a:r>
              <a:rPr lang="en-US" dirty="0" smtClean="0"/>
              <a:t> du in Basketball?</a:t>
            </a:r>
          </a:p>
          <a:p>
            <a:r>
              <a:rPr lang="en-US" dirty="0" err="1" smtClean="0"/>
              <a:t>Nichts</a:t>
            </a:r>
            <a:r>
              <a:rPr lang="en-US" dirty="0" smtClean="0"/>
              <a:t>! – nothing</a:t>
            </a:r>
          </a:p>
          <a:p>
            <a:endParaRPr lang="en-US" dirty="0" smtClean="0"/>
          </a:p>
          <a:p>
            <a:r>
              <a:rPr lang="en-US" dirty="0" smtClean="0"/>
              <a:t>am Morgen (in the morning)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Vormittag</a:t>
            </a:r>
            <a:r>
              <a:rPr lang="en-US" dirty="0" smtClean="0"/>
              <a:t> (~ 10-11am)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Mittag</a:t>
            </a:r>
            <a:r>
              <a:rPr lang="en-US" dirty="0" smtClean="0"/>
              <a:t> (at noon)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Nachmittag</a:t>
            </a:r>
            <a:r>
              <a:rPr lang="en-US" dirty="0" smtClean="0"/>
              <a:t> (in the afternoon)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Abend</a:t>
            </a:r>
            <a:r>
              <a:rPr lang="en-US" dirty="0" smtClean="0"/>
              <a:t> (in the evening)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Nacht</a:t>
            </a:r>
            <a:r>
              <a:rPr lang="en-US" dirty="0" smtClean="0"/>
              <a:t> (in the night)</a:t>
            </a:r>
            <a:endParaRPr lang="en-US" dirty="0"/>
          </a:p>
          <a:p>
            <a:r>
              <a:rPr lang="en-US" dirty="0" err="1" smtClean="0"/>
              <a:t>Mitternacht</a:t>
            </a:r>
            <a:r>
              <a:rPr lang="en-US" dirty="0" smtClean="0"/>
              <a:t> (midnight)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7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structure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57163"/>
              </p:ext>
            </p:extLst>
          </p:nvPr>
        </p:nvGraphicFramePr>
        <p:xfrm>
          <a:off x="456785" y="1614631"/>
          <a:ext cx="7620415" cy="3931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83"/>
                <a:gridCol w="1497063"/>
                <a:gridCol w="1832769"/>
                <a:gridCol w="1544143"/>
                <a:gridCol w="1222357"/>
              </a:tblGrid>
              <a:tr h="536351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place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subject</a:t>
                      </a:r>
                      <a:r>
                        <a:rPr lang="en-US" baseline="0" dirty="0" smtClean="0"/>
                        <a:t> or time express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u="sng" baseline="30000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 place</a:t>
                      </a:r>
                      <a:r>
                        <a:rPr lang="en-US" dirty="0" smtClean="0"/>
                        <a:t> – conjugated verb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41722" marR="141722"/>
                </a:tc>
              </a:tr>
              <a:tr h="53635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schwimme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41722" marR="141722"/>
                </a:tc>
              </a:tr>
              <a:tr h="536351">
                <a:tc>
                  <a:txBody>
                    <a:bodyPr/>
                    <a:lstStyle/>
                    <a:p>
                      <a:r>
                        <a:rPr lang="en-US" dirty="0" smtClean="0"/>
                        <a:t>Peter </a:t>
                      </a:r>
                    </a:p>
                    <a:p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spielt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nicht</a:t>
                      </a:r>
                      <a:r>
                        <a:rPr lang="en-US" dirty="0" smtClean="0"/>
                        <a:t> so </a:t>
                      </a:r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Schach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</a:tr>
              <a:tr h="53635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Nach</a:t>
                      </a:r>
                      <a:r>
                        <a:rPr lang="en-US" dirty="0" smtClean="0"/>
                        <a:t> der </a:t>
                      </a:r>
                      <a:r>
                        <a:rPr lang="en-US" dirty="0" err="1" smtClean="0"/>
                        <a:t>Schule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schwimme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</a:tr>
              <a:tr h="3064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schwimme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nach</a:t>
                      </a:r>
                      <a:r>
                        <a:rPr lang="en-US" dirty="0" smtClean="0"/>
                        <a:t> der </a:t>
                      </a:r>
                      <a:r>
                        <a:rPr lang="en-US" dirty="0" err="1" smtClean="0"/>
                        <a:t>Schule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</a:tr>
              <a:tr h="3064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Sommer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wandert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Maria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</a:tr>
              <a:tr h="3064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41722" marR="141722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6075156"/>
            <a:ext cx="7620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Rule: Verb &amp; subject are always next to each other – with the conjugated verb being in second place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919356" y="8513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6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19684</TotalTime>
  <Words>3004</Words>
  <Application>Microsoft Macintosh PowerPoint</Application>
  <PresentationFormat>On-screen Show (4:3)</PresentationFormat>
  <Paragraphs>1171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Adjacency</vt:lpstr>
      <vt:lpstr>Deutsch 1</vt:lpstr>
      <vt:lpstr>Montag, der 4. März 2013 Deutsch 1, G Stunde  Heute ist ein D - Tag</vt:lpstr>
      <vt:lpstr>Hausaufgaben-Homework</vt:lpstr>
      <vt:lpstr>Deine Meinung:</vt:lpstr>
      <vt:lpstr>Vokabeln 15. Feb.</vt:lpstr>
      <vt:lpstr>Neue Vokabeln 7. Februar</vt:lpstr>
      <vt:lpstr>Fragen und Antworten für den Bilder-Kreis</vt:lpstr>
      <vt:lpstr>Fragen:                      Vokabeln:</vt:lpstr>
      <vt:lpstr>Sentence structure</vt:lpstr>
      <vt:lpstr>PowerPoint Presentation</vt:lpstr>
      <vt:lpstr>PowerPoint Presentation</vt:lpstr>
      <vt:lpstr>PowerPoint Presentation</vt:lpstr>
      <vt:lpstr>PowerPoint Presentation</vt:lpstr>
      <vt:lpstr>Bilder Kreis Objective: basic questions about freetime, likes and dislikes ; adverb: gern, sehr gern, nicht gern, nicht so gern, 3rd person conjugation – talking about someone</vt:lpstr>
      <vt:lpstr>Bilder Kreis Objective: yes /no questions ; Freizeit ; adverb: gern, sehr gern, nicht gern, nicht so gern first person conjugation – talking about yourself and 2nd person conjugation – asking questions </vt:lpstr>
      <vt:lpstr>PowerPoint Presentation</vt:lpstr>
      <vt:lpstr>PowerPoint Presentation</vt:lpstr>
      <vt:lpstr>PowerPoint Presentation</vt:lpstr>
      <vt:lpstr>PowerPoint Presentation</vt:lpstr>
      <vt:lpstr>Sentences structure &amp; Pronouns</vt:lpstr>
      <vt:lpstr>Mein Bericht über …. (Phil)</vt:lpstr>
      <vt:lpstr>Beschreibe die Familienmitglieder</vt:lpstr>
      <vt:lpstr>haben – to have </vt:lpstr>
      <vt:lpstr>Meine Familie This is what you can show in your presentation</vt:lpstr>
      <vt:lpstr>Meine Familie This is what I would like to hear (for a male family member)</vt:lpstr>
      <vt:lpstr>Meine Familie – your turn</vt:lpstr>
      <vt:lpstr>Meine Familie – your turn</vt:lpstr>
      <vt:lpstr>Beschreibe die Person:</vt:lpstr>
      <vt:lpstr>Log-in information for Netbook</vt:lpstr>
      <vt:lpstr>Vokabeln Texte Seite 25</vt:lpstr>
      <vt:lpstr>PowerPoint Presentation</vt:lpstr>
      <vt:lpstr>PowerPoint Presentation</vt:lpstr>
      <vt:lpstr>Beschreibe</vt:lpstr>
      <vt:lpstr>3 Gruppen: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541</cp:revision>
  <dcterms:created xsi:type="dcterms:W3CDTF">2012-09-05T12:16:07Z</dcterms:created>
  <dcterms:modified xsi:type="dcterms:W3CDTF">2013-03-04T19:06:51Z</dcterms:modified>
</cp:coreProperties>
</file>